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Roboto"/>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Robo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3.jpg>
</file>

<file path=ppt/media/image14.jpg>
</file>

<file path=ppt/media/image15.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1f4961e45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1f4961e45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1cf018a2f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31cf018a2f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214566af64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214566af64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23d64739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23d64739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1f2d3ebe3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1f2d3ebe3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1f2d3ebe3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1f2d3ebe3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213927c57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213927c57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1f4961e45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1f4961e45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a:spcBef>
                <a:spcPts val="0"/>
              </a:spcBef>
              <a:spcAft>
                <a:spcPts val="0"/>
              </a:spcAft>
              <a:buClr>
                <a:srgbClr val="FFFFFF"/>
              </a:buClr>
              <a:buSzPts val="2600"/>
              <a:buNone/>
              <a:defRPr sz="2600">
                <a:solidFill>
                  <a:srgbClr val="FFFFFF"/>
                </a:solidFill>
              </a:defRPr>
            </a:lvl1pPr>
            <a:lvl2pPr lvl="1">
              <a:spcBef>
                <a:spcPts val="0"/>
              </a:spcBef>
              <a:spcAft>
                <a:spcPts val="0"/>
              </a:spcAft>
              <a:buClr>
                <a:srgbClr val="FFFFFF"/>
              </a:buClr>
              <a:buSzPts val="2600"/>
              <a:buNone/>
              <a:defRPr sz="2600">
                <a:solidFill>
                  <a:srgbClr val="FFFFFF"/>
                </a:solidFill>
              </a:defRPr>
            </a:lvl2pPr>
            <a:lvl3pPr lvl="2">
              <a:spcBef>
                <a:spcPts val="0"/>
              </a:spcBef>
              <a:spcAft>
                <a:spcPts val="0"/>
              </a:spcAft>
              <a:buClr>
                <a:srgbClr val="FFFFFF"/>
              </a:buClr>
              <a:buSzPts val="2600"/>
              <a:buNone/>
              <a:defRPr sz="2600">
                <a:solidFill>
                  <a:srgbClr val="FFFFFF"/>
                </a:solidFill>
              </a:defRPr>
            </a:lvl3pPr>
            <a:lvl4pPr lvl="3">
              <a:spcBef>
                <a:spcPts val="0"/>
              </a:spcBef>
              <a:spcAft>
                <a:spcPts val="0"/>
              </a:spcAft>
              <a:buClr>
                <a:srgbClr val="FFFFFF"/>
              </a:buClr>
              <a:buSzPts val="2600"/>
              <a:buNone/>
              <a:defRPr sz="2600">
                <a:solidFill>
                  <a:srgbClr val="FFFFFF"/>
                </a:solidFill>
              </a:defRPr>
            </a:lvl4pPr>
            <a:lvl5pPr lvl="4">
              <a:spcBef>
                <a:spcPts val="0"/>
              </a:spcBef>
              <a:spcAft>
                <a:spcPts val="0"/>
              </a:spcAft>
              <a:buClr>
                <a:srgbClr val="FFFFFF"/>
              </a:buClr>
              <a:buSzPts val="2600"/>
              <a:buNone/>
              <a:defRPr sz="2600">
                <a:solidFill>
                  <a:srgbClr val="FFFFFF"/>
                </a:solidFill>
              </a:defRPr>
            </a:lvl5pPr>
            <a:lvl6pPr lvl="5">
              <a:spcBef>
                <a:spcPts val="0"/>
              </a:spcBef>
              <a:spcAft>
                <a:spcPts val="0"/>
              </a:spcAft>
              <a:buClr>
                <a:srgbClr val="FFFFFF"/>
              </a:buClr>
              <a:buSzPts val="2600"/>
              <a:buNone/>
              <a:defRPr sz="2600">
                <a:solidFill>
                  <a:srgbClr val="FFFFFF"/>
                </a:solidFill>
              </a:defRPr>
            </a:lvl6pPr>
            <a:lvl7pPr lvl="6">
              <a:spcBef>
                <a:spcPts val="0"/>
              </a:spcBef>
              <a:spcAft>
                <a:spcPts val="0"/>
              </a:spcAft>
              <a:buClr>
                <a:srgbClr val="FFFFFF"/>
              </a:buClr>
              <a:buSzPts val="2600"/>
              <a:buNone/>
              <a:defRPr sz="2600">
                <a:solidFill>
                  <a:srgbClr val="FFFFFF"/>
                </a:solidFill>
              </a:defRPr>
            </a:lvl7pPr>
            <a:lvl8pPr lvl="7">
              <a:spcBef>
                <a:spcPts val="0"/>
              </a:spcBef>
              <a:spcAft>
                <a:spcPts val="0"/>
              </a:spcAft>
              <a:buClr>
                <a:srgbClr val="FFFFFF"/>
              </a:buClr>
              <a:buSzPts val="2600"/>
              <a:buNone/>
              <a:defRPr sz="2600">
                <a:solidFill>
                  <a:srgbClr val="FFFFFF"/>
                </a:solidFill>
              </a:defRPr>
            </a:lvl8pPr>
            <a:lvl9pPr lvl="8">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4.jpg"/><Relationship Id="rId4" Type="http://schemas.openxmlformats.org/officeDocument/2006/relationships/image" Target="../media/image9.jpg"/><Relationship Id="rId5" Type="http://schemas.openxmlformats.org/officeDocument/2006/relationships/image" Target="../media/image8.jp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7.jpg"/><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p:nvPr/>
        </p:nvSpPr>
        <p:spPr>
          <a:xfrm>
            <a:off x="0" y="0"/>
            <a:ext cx="9144000" cy="5185800"/>
          </a:xfrm>
          <a:prstGeom prst="rect">
            <a:avLst/>
          </a:prstGeom>
          <a:solidFill>
            <a:schemeClr val="lt2"/>
          </a:solidFill>
          <a:ln cap="flat" cmpd="sng" w="9525">
            <a:solidFill>
              <a:schemeClr val="lt1"/>
            </a:solidFill>
            <a:prstDash val="solid"/>
            <a:round/>
            <a:headEnd len="sm" w="sm" type="none"/>
            <a:tailEnd len="sm" w="sm" type="none"/>
          </a:ln>
          <a:effectLst>
            <a:reflection blurRad="0" dir="5400000" dist="38100" endA="0" endPos="23000" fadeDir="5400012" kx="0" rotWithShape="0" algn="bl" stA="30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lt1"/>
              </a:highlight>
              <a:latin typeface="Lato"/>
              <a:ea typeface="Lato"/>
              <a:cs typeface="Lato"/>
              <a:sym typeface="Lato"/>
            </a:endParaRPr>
          </a:p>
        </p:txBody>
      </p:sp>
      <p:pic>
        <p:nvPicPr>
          <p:cNvPr id="177" name="Google Shape;177;p18"/>
          <p:cNvPicPr preferRelativeResize="0"/>
          <p:nvPr/>
        </p:nvPicPr>
        <p:blipFill>
          <a:blip r:embed="rId3">
            <a:alphaModFix amt="29000"/>
          </a:blip>
          <a:stretch>
            <a:fillRect/>
          </a:stretch>
        </p:blipFill>
        <p:spPr>
          <a:xfrm>
            <a:off x="-76200" y="-25400"/>
            <a:ext cx="9205562" cy="5185800"/>
          </a:xfrm>
          <a:prstGeom prst="rect">
            <a:avLst/>
          </a:prstGeom>
          <a:noFill/>
          <a:ln>
            <a:noFill/>
          </a:ln>
        </p:spPr>
      </p:pic>
      <p:sp>
        <p:nvSpPr>
          <p:cNvPr id="178" name="Google Shape;178;p18"/>
          <p:cNvSpPr/>
          <p:nvPr/>
        </p:nvSpPr>
        <p:spPr>
          <a:xfrm>
            <a:off x="-76175" y="1609950"/>
            <a:ext cx="9205500" cy="1965900"/>
          </a:xfrm>
          <a:prstGeom prst="rect">
            <a:avLst/>
          </a:prstGeom>
          <a:solidFill>
            <a:srgbClr val="FFFFFF">
              <a:alpha val="734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79" name="Google Shape;179;p18"/>
          <p:cNvSpPr txBox="1"/>
          <p:nvPr>
            <p:ph type="ctrTitle"/>
          </p:nvPr>
        </p:nvSpPr>
        <p:spPr>
          <a:xfrm>
            <a:off x="-45300" y="1609950"/>
            <a:ext cx="7150200" cy="939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rgbClr val="0E0E0E"/>
                </a:solidFill>
                <a:latin typeface="Arial"/>
                <a:ea typeface="Arial"/>
                <a:cs typeface="Arial"/>
                <a:sym typeface="Arial"/>
              </a:rPr>
              <a:t>Building Machine Learning Models for Apartment Rental Price Prediction</a:t>
            </a:r>
            <a:endParaRPr sz="2600">
              <a:solidFill>
                <a:srgbClr val="0E0E0E"/>
              </a:solidFill>
              <a:latin typeface="Arial"/>
              <a:ea typeface="Arial"/>
              <a:cs typeface="Arial"/>
              <a:sym typeface="Arial"/>
            </a:endParaRPr>
          </a:p>
          <a:p>
            <a:pPr indent="0" lvl="0" marL="0" rtl="0" algn="l">
              <a:spcBef>
                <a:spcPts val="0"/>
              </a:spcBef>
              <a:spcAft>
                <a:spcPts val="0"/>
              </a:spcAft>
              <a:buNone/>
            </a:pPr>
            <a:r>
              <a:t/>
            </a:r>
            <a:endParaRPr sz="2900"/>
          </a:p>
        </p:txBody>
      </p:sp>
      <p:sp>
        <p:nvSpPr>
          <p:cNvPr id="180" name="Google Shape;180;p18"/>
          <p:cNvSpPr txBox="1"/>
          <p:nvPr>
            <p:ph idx="1" type="subTitle"/>
          </p:nvPr>
        </p:nvSpPr>
        <p:spPr>
          <a:xfrm>
            <a:off x="-45300" y="2569350"/>
            <a:ext cx="5953800" cy="10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2"/>
                </a:solidFill>
              </a:rPr>
              <a:t>Collaborators: Yara El-Emam </a:t>
            </a:r>
            <a:r>
              <a:rPr b="1" lang="en-GB" sz="1200">
                <a:solidFill>
                  <a:schemeClr val="dk2"/>
                </a:solidFill>
              </a:rPr>
              <a:t>ll</a:t>
            </a:r>
            <a:r>
              <a:rPr lang="en-GB" sz="1200">
                <a:solidFill>
                  <a:schemeClr val="dk2"/>
                </a:solidFill>
              </a:rPr>
              <a:t> Zane Huttinga </a:t>
            </a:r>
            <a:r>
              <a:rPr b="1" lang="en-GB" sz="1200">
                <a:solidFill>
                  <a:schemeClr val="dk2"/>
                </a:solidFill>
              </a:rPr>
              <a:t>II</a:t>
            </a:r>
            <a:r>
              <a:rPr lang="en-GB" sz="1200">
                <a:solidFill>
                  <a:schemeClr val="dk2"/>
                </a:solidFill>
              </a:rPr>
              <a:t> Kimberly Her </a:t>
            </a:r>
            <a:r>
              <a:rPr b="1" lang="en-GB" sz="1200">
                <a:solidFill>
                  <a:schemeClr val="dk2"/>
                </a:solidFill>
              </a:rPr>
              <a:t>II</a:t>
            </a:r>
            <a:r>
              <a:rPr lang="en-GB" sz="1200">
                <a:solidFill>
                  <a:schemeClr val="dk2"/>
                </a:solidFill>
              </a:rPr>
              <a:t> Chinna Maijala</a:t>
            </a:r>
            <a:endParaRPr sz="1200">
              <a:solidFill>
                <a:schemeClr val="dk2"/>
              </a:solidFill>
            </a:endParaRPr>
          </a:p>
          <a:p>
            <a:pPr indent="0" lvl="0" marL="0" rtl="0" algn="l">
              <a:spcBef>
                <a:spcPts val="0"/>
              </a:spcBef>
              <a:spcAft>
                <a:spcPts val="0"/>
              </a:spcAft>
              <a:buNone/>
            </a:pPr>
            <a:r>
              <a:t/>
            </a:r>
            <a:endParaRPr sz="1200">
              <a:solidFill>
                <a:schemeClr val="dk2"/>
              </a:solidFill>
            </a:endParaRPr>
          </a:p>
          <a:p>
            <a:pPr indent="0" lvl="0" marL="0" rtl="0" algn="l">
              <a:spcBef>
                <a:spcPts val="0"/>
              </a:spcBef>
              <a:spcAft>
                <a:spcPts val="0"/>
              </a:spcAft>
              <a:buNone/>
            </a:pPr>
            <a:r>
              <a:rPr lang="en-GB" sz="1200">
                <a:solidFill>
                  <a:schemeClr val="dk2"/>
                </a:solidFill>
              </a:rPr>
              <a:t>December 16, 2024</a:t>
            </a:r>
            <a:endParaRPr sz="1200">
              <a:solidFill>
                <a:schemeClr val="dk2"/>
              </a:solidFill>
            </a:endParaRPr>
          </a:p>
          <a:p>
            <a:pPr indent="0" lvl="0" marL="0" rtl="0" algn="l">
              <a:spcBef>
                <a:spcPts val="0"/>
              </a:spcBef>
              <a:spcAft>
                <a:spcPts val="0"/>
              </a:spcAft>
              <a:buNone/>
            </a:pPr>
            <a:r>
              <a:rPr lang="en-GB" sz="1200">
                <a:solidFill>
                  <a:schemeClr val="dk2"/>
                </a:solidFill>
              </a:rPr>
              <a:t>University of MN - Data Analytics Bootcamp</a:t>
            </a:r>
            <a:endParaRPr sz="12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27"/>
          <p:cNvPicPr preferRelativeResize="0"/>
          <p:nvPr/>
        </p:nvPicPr>
        <p:blipFill>
          <a:blip r:embed="rId3">
            <a:alphaModFix/>
          </a:blip>
          <a:stretch>
            <a:fillRect/>
          </a:stretch>
        </p:blipFill>
        <p:spPr>
          <a:xfrm>
            <a:off x="5881950" y="1823346"/>
            <a:ext cx="3103601" cy="2200200"/>
          </a:xfrm>
          <a:prstGeom prst="rect">
            <a:avLst/>
          </a:prstGeom>
          <a:noFill/>
          <a:ln>
            <a:noFill/>
          </a:ln>
        </p:spPr>
      </p:pic>
      <p:sp>
        <p:nvSpPr>
          <p:cNvPr id="243" name="Google Shape;243;p27"/>
          <p:cNvSpPr txBox="1"/>
          <p:nvPr>
            <p:ph type="title"/>
          </p:nvPr>
        </p:nvSpPr>
        <p:spPr>
          <a:xfrm>
            <a:off x="588275" y="411925"/>
            <a:ext cx="3893400" cy="1034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2200">
                <a:solidFill>
                  <a:srgbClr val="0E0E0E"/>
                </a:solidFill>
                <a:latin typeface="Arial"/>
                <a:ea typeface="Arial"/>
                <a:cs typeface="Arial"/>
                <a:sym typeface="Arial"/>
              </a:rPr>
              <a:t>Random Forest Regressor</a:t>
            </a:r>
            <a:endParaRPr sz="2200">
              <a:solidFill>
                <a:srgbClr val="0E0E0E"/>
              </a:solidFill>
              <a:latin typeface="Arial"/>
              <a:ea typeface="Arial"/>
              <a:cs typeface="Arial"/>
              <a:sym typeface="Arial"/>
            </a:endParaRPr>
          </a:p>
          <a:p>
            <a:pPr indent="0" lvl="0" marL="0" rtl="0" algn="l">
              <a:lnSpc>
                <a:spcPct val="100000"/>
              </a:lnSpc>
              <a:spcBef>
                <a:spcPts val="0"/>
              </a:spcBef>
              <a:spcAft>
                <a:spcPts val="0"/>
              </a:spcAft>
              <a:buNone/>
            </a:pPr>
            <a:r>
              <a:rPr b="0" lang="en-GB" sz="2200"/>
              <a:t>03</a:t>
            </a:r>
            <a:endParaRPr sz="2200"/>
          </a:p>
          <a:p>
            <a:pPr indent="0" lvl="0" marL="0" rtl="0" algn="l">
              <a:spcBef>
                <a:spcPts val="0"/>
              </a:spcBef>
              <a:spcAft>
                <a:spcPts val="0"/>
              </a:spcAft>
              <a:buNone/>
            </a:pPr>
            <a:r>
              <a:t/>
            </a:r>
            <a:endParaRPr b="0"/>
          </a:p>
        </p:txBody>
      </p:sp>
      <p:sp>
        <p:nvSpPr>
          <p:cNvPr id="244" name="Google Shape;244;p27"/>
          <p:cNvSpPr txBox="1"/>
          <p:nvPr>
            <p:ph idx="1" type="body"/>
          </p:nvPr>
        </p:nvSpPr>
        <p:spPr>
          <a:xfrm>
            <a:off x="588275" y="1106400"/>
            <a:ext cx="5454900" cy="4057800"/>
          </a:xfrm>
          <a:prstGeom prst="rect">
            <a:avLst/>
          </a:prstGeom>
        </p:spPr>
        <p:txBody>
          <a:bodyPr anchorCtr="0" anchor="t" bIns="91425" lIns="91425" spcFirstLastPara="1" rIns="91425" wrap="square" tIns="91425">
            <a:noAutofit/>
          </a:bodyPr>
          <a:lstStyle/>
          <a:p>
            <a:pPr indent="0" lvl="0" marL="0" rtl="0" algn="l">
              <a:lnSpc>
                <a:spcPct val="100000"/>
              </a:lnSpc>
              <a:spcBef>
                <a:spcPts val="900"/>
              </a:spcBef>
              <a:spcAft>
                <a:spcPts val="0"/>
              </a:spcAft>
              <a:buNone/>
            </a:pPr>
            <a:r>
              <a:rPr b="1" lang="en-GB" sz="1200" u="sng">
                <a:solidFill>
                  <a:srgbClr val="0E0E0E"/>
                </a:solidFill>
                <a:latin typeface="Arial"/>
                <a:ea typeface="Arial"/>
                <a:cs typeface="Arial"/>
                <a:sym typeface="Arial"/>
              </a:rPr>
              <a:t>Initial run architecture: </a:t>
            </a:r>
            <a:endParaRPr b="1" sz="1200" u="sng">
              <a:solidFill>
                <a:srgbClr val="0E0E0E"/>
              </a:solidFill>
              <a:latin typeface="Arial"/>
              <a:ea typeface="Arial"/>
              <a:cs typeface="Arial"/>
              <a:sym typeface="Arial"/>
            </a:endParaRPr>
          </a:p>
          <a:p>
            <a:pPr indent="-301625" lvl="0" marL="457200" rtl="0" algn="l">
              <a:lnSpc>
                <a:spcPct val="100000"/>
              </a:lnSpc>
              <a:spcBef>
                <a:spcPts val="900"/>
              </a:spcBef>
              <a:spcAft>
                <a:spcPts val="0"/>
              </a:spcAft>
              <a:buClr>
                <a:srgbClr val="0E0E0E"/>
              </a:buClr>
              <a:buSzPts val="1150"/>
              <a:buFont typeface="Arial"/>
              <a:buChar char="●"/>
            </a:pPr>
            <a:r>
              <a:rPr lang="en-GB" sz="1150">
                <a:solidFill>
                  <a:srgbClr val="0E0E0E"/>
                </a:solidFill>
                <a:latin typeface="Arial"/>
                <a:ea typeface="Arial"/>
                <a:cs typeface="Arial"/>
                <a:sym typeface="Arial"/>
              </a:rPr>
              <a:t>Used the default parameters of the Random Forest Regressor:</a:t>
            </a:r>
            <a:endParaRPr sz="1150">
              <a:solidFill>
                <a:srgbClr val="0E0E0E"/>
              </a:solidFill>
              <a:latin typeface="Arial"/>
              <a:ea typeface="Arial"/>
              <a:cs typeface="Arial"/>
              <a:sym typeface="Arial"/>
            </a:endParaRPr>
          </a:p>
          <a:p>
            <a:pPr indent="-301625" lvl="0" marL="457200" rtl="0" algn="l">
              <a:lnSpc>
                <a:spcPct val="100000"/>
              </a:lnSpc>
              <a:spcBef>
                <a:spcPts val="0"/>
              </a:spcBef>
              <a:spcAft>
                <a:spcPts val="0"/>
              </a:spcAft>
              <a:buClr>
                <a:srgbClr val="0E0E0E"/>
              </a:buClr>
              <a:buSzPts val="1150"/>
              <a:buFont typeface="Arial"/>
              <a:buChar char="●"/>
            </a:pPr>
            <a:r>
              <a:rPr lang="en-GB" sz="1150">
                <a:solidFill>
                  <a:srgbClr val="0E0E0E"/>
                </a:solidFill>
                <a:latin typeface="Arial"/>
                <a:ea typeface="Arial"/>
                <a:cs typeface="Arial"/>
                <a:sym typeface="Arial"/>
              </a:rPr>
              <a:t>Number of Estimators (n_estimators): 100</a:t>
            </a:r>
            <a:endParaRPr sz="1150">
              <a:solidFill>
                <a:srgbClr val="0E0E0E"/>
              </a:solidFill>
              <a:latin typeface="Arial"/>
              <a:ea typeface="Arial"/>
              <a:cs typeface="Arial"/>
              <a:sym typeface="Arial"/>
            </a:endParaRPr>
          </a:p>
          <a:p>
            <a:pPr indent="-301625" lvl="0" marL="457200" rtl="0" algn="l">
              <a:lnSpc>
                <a:spcPct val="100000"/>
              </a:lnSpc>
              <a:spcBef>
                <a:spcPts val="0"/>
              </a:spcBef>
              <a:spcAft>
                <a:spcPts val="0"/>
              </a:spcAft>
              <a:buClr>
                <a:srgbClr val="0E0E0E"/>
              </a:buClr>
              <a:buSzPts val="1150"/>
              <a:buFont typeface="Arial"/>
              <a:buChar char="●"/>
            </a:pPr>
            <a:r>
              <a:rPr lang="en-GB" sz="1150">
                <a:solidFill>
                  <a:srgbClr val="0E0E0E"/>
                </a:solidFill>
                <a:latin typeface="Arial"/>
                <a:ea typeface="Arial"/>
                <a:cs typeface="Arial"/>
                <a:sym typeface="Arial"/>
              </a:rPr>
              <a:t>Maximum Depth (max_depth): None (the tree expands until all leaves are pure or contain less than min_samples_split samples)</a:t>
            </a:r>
            <a:endParaRPr sz="1150">
              <a:solidFill>
                <a:srgbClr val="0E0E0E"/>
              </a:solidFill>
              <a:latin typeface="Arial"/>
              <a:ea typeface="Arial"/>
              <a:cs typeface="Arial"/>
              <a:sym typeface="Arial"/>
            </a:endParaRPr>
          </a:p>
          <a:p>
            <a:pPr indent="0" lvl="0" marL="0" rtl="0" algn="l">
              <a:lnSpc>
                <a:spcPct val="100000"/>
              </a:lnSpc>
              <a:spcBef>
                <a:spcPts val="1000"/>
              </a:spcBef>
              <a:spcAft>
                <a:spcPts val="0"/>
              </a:spcAft>
              <a:buNone/>
            </a:pPr>
            <a:r>
              <a:rPr lang="en-GB" sz="1150">
                <a:solidFill>
                  <a:srgbClr val="0E0E0E"/>
                </a:solidFill>
                <a:latin typeface="Arial"/>
                <a:ea typeface="Arial"/>
                <a:cs typeface="Arial"/>
                <a:sym typeface="Arial"/>
              </a:rPr>
              <a:t>Results:</a:t>
            </a:r>
            <a:endParaRPr sz="1150">
              <a:solidFill>
                <a:srgbClr val="0E0E0E"/>
              </a:solidFill>
              <a:latin typeface="Arial"/>
              <a:ea typeface="Arial"/>
              <a:cs typeface="Arial"/>
              <a:sym typeface="Arial"/>
            </a:endParaRPr>
          </a:p>
          <a:p>
            <a:pPr indent="-301625" lvl="1" marL="914400" rtl="0" algn="l">
              <a:lnSpc>
                <a:spcPct val="100000"/>
              </a:lnSpc>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MSE: 129,886.13</a:t>
            </a:r>
            <a:endParaRPr sz="1150">
              <a:solidFill>
                <a:srgbClr val="0E0E0E"/>
              </a:solidFill>
              <a:latin typeface="Arial"/>
              <a:ea typeface="Arial"/>
              <a:cs typeface="Arial"/>
              <a:sym typeface="Arial"/>
            </a:endParaRPr>
          </a:p>
          <a:p>
            <a:pPr indent="-301625" lvl="1" marL="914400" rtl="0" algn="l">
              <a:lnSpc>
                <a:spcPct val="100000"/>
              </a:lnSpc>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R-squared: 0.8049 (80.49%)</a:t>
            </a:r>
            <a:endParaRPr sz="1150">
              <a:solidFill>
                <a:srgbClr val="0E0E0E"/>
              </a:solidFill>
              <a:latin typeface="Arial"/>
              <a:ea typeface="Arial"/>
              <a:cs typeface="Arial"/>
              <a:sym typeface="Arial"/>
            </a:endParaRPr>
          </a:p>
          <a:p>
            <a:pPr indent="0" lvl="0" marL="0" rtl="0" algn="l">
              <a:lnSpc>
                <a:spcPct val="100000"/>
              </a:lnSpc>
              <a:spcBef>
                <a:spcPts val="1200"/>
              </a:spcBef>
              <a:spcAft>
                <a:spcPts val="0"/>
              </a:spcAft>
              <a:buNone/>
            </a:pPr>
            <a:r>
              <a:rPr b="1" lang="en-GB" sz="1200" u="sng">
                <a:solidFill>
                  <a:srgbClr val="0E0E0E"/>
                </a:solidFill>
                <a:latin typeface="Arial"/>
                <a:ea typeface="Arial"/>
                <a:cs typeface="Arial"/>
                <a:sym typeface="Arial"/>
              </a:rPr>
              <a:t>Fine-tuned run architecture:</a:t>
            </a:r>
            <a:endParaRPr b="1" sz="1200" u="sng">
              <a:solidFill>
                <a:srgbClr val="0E0E0E"/>
              </a:solidFill>
              <a:latin typeface="Arial"/>
              <a:ea typeface="Arial"/>
              <a:cs typeface="Arial"/>
              <a:sym typeface="Arial"/>
            </a:endParaRPr>
          </a:p>
          <a:p>
            <a:pPr indent="-301625" lvl="0" marL="457200" rtl="0" algn="l">
              <a:lnSpc>
                <a:spcPct val="100000"/>
              </a:lnSpc>
              <a:spcBef>
                <a:spcPts val="1200"/>
              </a:spcBef>
              <a:spcAft>
                <a:spcPts val="0"/>
              </a:spcAft>
              <a:buClr>
                <a:srgbClr val="0E0E0E"/>
              </a:buClr>
              <a:buSzPts val="1150"/>
              <a:buFont typeface="Arial"/>
              <a:buChar char="●"/>
            </a:pPr>
            <a:r>
              <a:rPr lang="en-GB" sz="1150">
                <a:solidFill>
                  <a:srgbClr val="0E0E0E"/>
                </a:solidFill>
                <a:latin typeface="Arial"/>
                <a:ea typeface="Arial"/>
                <a:cs typeface="Arial"/>
                <a:sym typeface="Arial"/>
              </a:rPr>
              <a:t>n_estimators: Number of trees in the forest.</a:t>
            </a:r>
            <a:endParaRPr sz="1150">
              <a:solidFill>
                <a:srgbClr val="0E0E0E"/>
              </a:solidFill>
              <a:latin typeface="Arial"/>
              <a:ea typeface="Arial"/>
              <a:cs typeface="Arial"/>
              <a:sym typeface="Arial"/>
            </a:endParaRPr>
          </a:p>
          <a:p>
            <a:pPr indent="-301625" lvl="0" marL="457200" rtl="0" algn="l">
              <a:lnSpc>
                <a:spcPct val="100000"/>
              </a:lnSpc>
              <a:spcBef>
                <a:spcPts val="0"/>
              </a:spcBef>
              <a:spcAft>
                <a:spcPts val="0"/>
              </a:spcAft>
              <a:buClr>
                <a:srgbClr val="0E0E0E"/>
              </a:buClr>
              <a:buSzPts val="1150"/>
              <a:buFont typeface="Arial"/>
              <a:buChar char="●"/>
            </a:pPr>
            <a:r>
              <a:rPr lang="en-GB" sz="1150">
                <a:solidFill>
                  <a:srgbClr val="0E0E0E"/>
                </a:solidFill>
                <a:latin typeface="Arial"/>
                <a:ea typeface="Arial"/>
                <a:cs typeface="Arial"/>
                <a:sym typeface="Arial"/>
              </a:rPr>
              <a:t>max_depth: Maximum depth of each tree.</a:t>
            </a:r>
            <a:endParaRPr sz="1150">
              <a:solidFill>
                <a:srgbClr val="0E0E0E"/>
              </a:solidFill>
              <a:latin typeface="Arial"/>
              <a:ea typeface="Arial"/>
              <a:cs typeface="Arial"/>
              <a:sym typeface="Arial"/>
            </a:endParaRPr>
          </a:p>
          <a:p>
            <a:pPr indent="-301625" lvl="0" marL="457200" rtl="0" algn="l">
              <a:lnSpc>
                <a:spcPct val="100000"/>
              </a:lnSpc>
              <a:spcBef>
                <a:spcPts val="0"/>
              </a:spcBef>
              <a:spcAft>
                <a:spcPts val="0"/>
              </a:spcAft>
              <a:buClr>
                <a:srgbClr val="0E0E0E"/>
              </a:buClr>
              <a:buSzPts val="1150"/>
              <a:buFont typeface="Arial"/>
              <a:buChar char="●"/>
            </a:pPr>
            <a:r>
              <a:rPr lang="en-GB" sz="1150">
                <a:solidFill>
                  <a:srgbClr val="0E0E0E"/>
                </a:solidFill>
                <a:latin typeface="Arial"/>
                <a:ea typeface="Arial"/>
                <a:cs typeface="Arial"/>
                <a:sym typeface="Arial"/>
              </a:rPr>
              <a:t>min_samples_split: Minimum number of samples required to split a node.</a:t>
            </a:r>
            <a:endParaRPr sz="1150">
              <a:solidFill>
                <a:srgbClr val="0E0E0E"/>
              </a:solidFill>
              <a:latin typeface="Arial"/>
              <a:ea typeface="Arial"/>
              <a:cs typeface="Arial"/>
              <a:sym typeface="Arial"/>
            </a:endParaRPr>
          </a:p>
          <a:p>
            <a:pPr indent="-301625" lvl="0" marL="457200" rtl="0" algn="l">
              <a:lnSpc>
                <a:spcPct val="100000"/>
              </a:lnSpc>
              <a:spcBef>
                <a:spcPts val="0"/>
              </a:spcBef>
              <a:spcAft>
                <a:spcPts val="0"/>
              </a:spcAft>
              <a:buClr>
                <a:srgbClr val="0E0E0E"/>
              </a:buClr>
              <a:buSzPts val="1150"/>
              <a:buFont typeface="Arial"/>
              <a:buChar char="●"/>
            </a:pPr>
            <a:r>
              <a:rPr lang="en-GB" sz="1150">
                <a:solidFill>
                  <a:srgbClr val="0E0E0E"/>
                </a:solidFill>
                <a:latin typeface="Arial"/>
                <a:ea typeface="Arial"/>
                <a:cs typeface="Arial"/>
                <a:sym typeface="Arial"/>
              </a:rPr>
              <a:t>min_samples_leaf: Minimum number of samples required in a leaf node.</a:t>
            </a:r>
            <a:endParaRPr sz="1150">
              <a:solidFill>
                <a:srgbClr val="0E0E0E"/>
              </a:solidFill>
              <a:latin typeface="Arial"/>
              <a:ea typeface="Arial"/>
              <a:cs typeface="Arial"/>
              <a:sym typeface="Arial"/>
            </a:endParaRPr>
          </a:p>
          <a:p>
            <a:pPr indent="-301625" lvl="0" marL="457200" rtl="0" algn="l">
              <a:lnSpc>
                <a:spcPct val="100000"/>
              </a:lnSpc>
              <a:spcBef>
                <a:spcPts val="0"/>
              </a:spcBef>
              <a:spcAft>
                <a:spcPts val="0"/>
              </a:spcAft>
              <a:buClr>
                <a:srgbClr val="0E0E0E"/>
              </a:buClr>
              <a:buSzPts val="1150"/>
              <a:buFont typeface="Arial"/>
              <a:buChar char="●"/>
            </a:pPr>
            <a:r>
              <a:rPr lang="en-GB" sz="1150">
                <a:solidFill>
                  <a:srgbClr val="0E0E0E"/>
                </a:solidFill>
                <a:latin typeface="Arial"/>
                <a:ea typeface="Arial"/>
                <a:cs typeface="Arial"/>
                <a:sym typeface="Arial"/>
              </a:rPr>
              <a:t>max_features: Number of features to consider when looking for the best split.</a:t>
            </a:r>
            <a:endParaRPr sz="1150">
              <a:solidFill>
                <a:srgbClr val="0E0E0E"/>
              </a:solidFill>
              <a:latin typeface="Arial"/>
              <a:ea typeface="Arial"/>
              <a:cs typeface="Arial"/>
              <a:sym typeface="Arial"/>
            </a:endParaRPr>
          </a:p>
          <a:p>
            <a:pPr indent="-127000" lvl="0" marL="127000" rtl="0" algn="l">
              <a:lnSpc>
                <a:spcPct val="100000"/>
              </a:lnSpc>
              <a:spcBef>
                <a:spcPts val="1000"/>
              </a:spcBef>
              <a:spcAft>
                <a:spcPts val="0"/>
              </a:spcAft>
              <a:buNone/>
            </a:pPr>
            <a:r>
              <a:rPr lang="en-GB" sz="1150">
                <a:solidFill>
                  <a:srgbClr val="0E0E0E"/>
                </a:solidFill>
                <a:latin typeface="Arial"/>
                <a:ea typeface="Arial"/>
                <a:cs typeface="Arial"/>
                <a:sym typeface="Arial"/>
              </a:rPr>
              <a:t>Results:</a:t>
            </a:r>
            <a:endParaRPr sz="1150">
              <a:solidFill>
                <a:srgbClr val="0E0E0E"/>
              </a:solidFill>
              <a:latin typeface="Arial"/>
              <a:ea typeface="Arial"/>
              <a:cs typeface="Arial"/>
              <a:sym typeface="Arial"/>
            </a:endParaRPr>
          </a:p>
          <a:p>
            <a:pPr indent="-301625" lvl="1" marL="914400" rtl="0" algn="l">
              <a:lnSpc>
                <a:spcPct val="100000"/>
              </a:lnSpc>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MSE: 129,631.31</a:t>
            </a:r>
            <a:endParaRPr sz="1150">
              <a:solidFill>
                <a:srgbClr val="0E0E0E"/>
              </a:solidFill>
              <a:latin typeface="Arial"/>
              <a:ea typeface="Arial"/>
              <a:cs typeface="Arial"/>
              <a:sym typeface="Arial"/>
            </a:endParaRPr>
          </a:p>
          <a:p>
            <a:pPr indent="-301625" lvl="1" marL="914400" rtl="0" algn="l">
              <a:lnSpc>
                <a:spcPct val="100000"/>
              </a:lnSpc>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R-squared: 0.8053 (80.53%)</a:t>
            </a:r>
            <a:endParaRPr sz="1150">
              <a:solidFill>
                <a:srgbClr val="0E0E0E"/>
              </a:solidFill>
              <a:latin typeface="Arial"/>
              <a:ea typeface="Arial"/>
              <a:cs typeface="Arial"/>
              <a:sym typeface="Arial"/>
            </a:endParaRPr>
          </a:p>
          <a:p>
            <a:pPr indent="-127000" lvl="0" marL="127000" rtl="0" algn="l">
              <a:lnSpc>
                <a:spcPct val="100000"/>
              </a:lnSpc>
              <a:spcBef>
                <a:spcPts val="900"/>
              </a:spcBef>
              <a:spcAft>
                <a:spcPts val="0"/>
              </a:spcAft>
              <a:buNone/>
            </a:pPr>
            <a:r>
              <a:t/>
            </a:r>
            <a:endParaRPr sz="1000">
              <a:solidFill>
                <a:srgbClr val="0E0E0E"/>
              </a:solidFill>
              <a:latin typeface="Arial"/>
              <a:ea typeface="Arial"/>
              <a:cs typeface="Arial"/>
              <a:sym typeface="Arial"/>
            </a:endParaRPr>
          </a:p>
          <a:p>
            <a:pPr indent="0" lvl="0" marL="0" rtl="0" algn="l">
              <a:spcBef>
                <a:spcPts val="0"/>
              </a:spcBef>
              <a:spcAft>
                <a:spcPts val="0"/>
              </a:spcAft>
              <a:buNone/>
            </a:pPr>
            <a:r>
              <a:t/>
            </a:r>
            <a:endParaRPr sz="1000">
              <a:solidFill>
                <a:srgbClr val="0E0E0E"/>
              </a:solidFill>
              <a:latin typeface="Arial"/>
              <a:ea typeface="Arial"/>
              <a:cs typeface="Arial"/>
              <a:sym typeface="Arial"/>
            </a:endParaRPr>
          </a:p>
          <a:p>
            <a:pPr indent="0" lvl="0" marL="0" rtl="0" algn="l">
              <a:spcBef>
                <a:spcPts val="0"/>
              </a:spcBef>
              <a:spcAft>
                <a:spcPts val="1600"/>
              </a:spcAft>
              <a:buNone/>
            </a:pPr>
            <a:r>
              <a:t/>
            </a:r>
            <a:endParaRPr sz="1100"/>
          </a:p>
        </p:txBody>
      </p:sp>
      <p:sp>
        <p:nvSpPr>
          <p:cNvPr id="245" name="Google Shape;245;p27"/>
          <p:cNvSpPr txBox="1"/>
          <p:nvPr/>
        </p:nvSpPr>
        <p:spPr>
          <a:xfrm>
            <a:off x="7151075" y="4696550"/>
            <a:ext cx="2006400" cy="46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accent1"/>
                </a:solidFill>
                <a:latin typeface="Lato"/>
                <a:ea typeface="Lato"/>
                <a:cs typeface="Lato"/>
                <a:sym typeface="Lato"/>
              </a:rPr>
              <a:t>Source: Medium.com (user Deniz Gunay)</a:t>
            </a:r>
            <a:endParaRPr sz="800">
              <a:solidFill>
                <a:schemeClr val="accen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8"/>
          <p:cNvSpPr txBox="1"/>
          <p:nvPr>
            <p:ph type="title"/>
          </p:nvPr>
        </p:nvSpPr>
        <p:spPr>
          <a:xfrm>
            <a:off x="551350" y="571500"/>
            <a:ext cx="5302800" cy="5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solidFill>
                  <a:srgbClr val="000000"/>
                </a:solidFill>
              </a:rPr>
              <a:t>Visualizations - Key Insights</a:t>
            </a:r>
            <a:endParaRPr sz="2200"/>
          </a:p>
        </p:txBody>
      </p:sp>
      <p:sp>
        <p:nvSpPr>
          <p:cNvPr id="251" name="Google Shape;251;p28"/>
          <p:cNvSpPr txBox="1"/>
          <p:nvPr>
            <p:ph idx="1" type="body"/>
          </p:nvPr>
        </p:nvSpPr>
        <p:spPr>
          <a:xfrm>
            <a:off x="3605300" y="1068650"/>
            <a:ext cx="2248800" cy="584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100">
                <a:solidFill>
                  <a:srgbClr val="000000"/>
                </a:solidFill>
                <a:latin typeface="Arial"/>
                <a:ea typeface="Arial"/>
                <a:cs typeface="Arial"/>
                <a:sym typeface="Arial"/>
              </a:rPr>
              <a:t>Key Trends</a:t>
            </a:r>
            <a:r>
              <a:rPr lang="en-GB" sz="1100">
                <a:solidFill>
                  <a:srgbClr val="000000"/>
                </a:solidFill>
                <a:latin typeface="Arial"/>
                <a:ea typeface="Arial"/>
                <a:cs typeface="Arial"/>
                <a:sym typeface="Arial"/>
              </a:rPr>
              <a:t>: Use Matplotlib </a:t>
            </a:r>
            <a:endParaRPr sz="1100"/>
          </a:p>
        </p:txBody>
      </p:sp>
      <p:pic>
        <p:nvPicPr>
          <p:cNvPr id="252" name="Google Shape;252;p28"/>
          <p:cNvPicPr preferRelativeResize="0"/>
          <p:nvPr/>
        </p:nvPicPr>
        <p:blipFill>
          <a:blip r:embed="rId3">
            <a:alphaModFix/>
          </a:blip>
          <a:stretch>
            <a:fillRect/>
          </a:stretch>
        </p:blipFill>
        <p:spPr>
          <a:xfrm>
            <a:off x="1704300" y="1468700"/>
            <a:ext cx="5735400" cy="3579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9"/>
          <p:cNvSpPr txBox="1"/>
          <p:nvPr>
            <p:ph type="title"/>
          </p:nvPr>
        </p:nvSpPr>
        <p:spPr>
          <a:xfrm>
            <a:off x="730000" y="61430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Results &amp; Insights</a:t>
            </a:r>
            <a:endParaRPr sz="2200"/>
          </a:p>
        </p:txBody>
      </p:sp>
      <p:sp>
        <p:nvSpPr>
          <p:cNvPr id="258" name="Google Shape;258;p29"/>
          <p:cNvSpPr txBox="1"/>
          <p:nvPr>
            <p:ph idx="1" type="body"/>
          </p:nvPr>
        </p:nvSpPr>
        <p:spPr>
          <a:xfrm>
            <a:off x="730000" y="1291175"/>
            <a:ext cx="4208700" cy="3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u="sng">
                <a:solidFill>
                  <a:srgbClr val="000000"/>
                </a:solidFill>
                <a:latin typeface="Arial"/>
                <a:ea typeface="Arial"/>
                <a:cs typeface="Arial"/>
                <a:sym typeface="Arial"/>
              </a:rPr>
              <a:t>Model Performance</a:t>
            </a:r>
            <a:r>
              <a:rPr lang="en-GB" sz="1500" u="sng">
                <a:solidFill>
                  <a:srgbClr val="000000"/>
                </a:solidFill>
                <a:latin typeface="Arial"/>
                <a:ea typeface="Arial"/>
                <a:cs typeface="Arial"/>
                <a:sym typeface="Arial"/>
              </a:rPr>
              <a:t>:</a:t>
            </a:r>
            <a:endParaRPr sz="1500" u="sng">
              <a:solidFill>
                <a:srgbClr val="000000"/>
              </a:solidFill>
              <a:latin typeface="Arial"/>
              <a:ea typeface="Arial"/>
              <a:cs typeface="Arial"/>
              <a:sym typeface="Arial"/>
            </a:endParaRPr>
          </a:p>
          <a:p>
            <a:pPr indent="-317500" lvl="0" marL="457200" rtl="0" algn="l">
              <a:spcBef>
                <a:spcPts val="1200"/>
              </a:spcBef>
              <a:spcAft>
                <a:spcPts val="0"/>
              </a:spcAft>
              <a:buClr>
                <a:srgbClr val="000000"/>
              </a:buClr>
              <a:buSzPts val="1400"/>
              <a:buFont typeface="Arial"/>
              <a:buChar char="●"/>
            </a:pPr>
            <a:r>
              <a:rPr lang="en-GB" sz="1400">
                <a:solidFill>
                  <a:srgbClr val="000000"/>
                </a:solidFill>
                <a:latin typeface="Arial"/>
                <a:ea typeface="Arial"/>
                <a:cs typeface="Arial"/>
                <a:sym typeface="Arial"/>
              </a:rPr>
              <a:t>Achieved an R-squared of 80.53% with a fine-tuned Random Forest model.</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GB" sz="1400">
                <a:solidFill>
                  <a:srgbClr val="000000"/>
                </a:solidFill>
                <a:latin typeface="Arial"/>
                <a:ea typeface="Arial"/>
                <a:cs typeface="Arial"/>
                <a:sym typeface="Arial"/>
              </a:rPr>
              <a:t>Demonstrated the importance of enriched and consistent data for predictive accuracy.</a:t>
            </a:r>
            <a:endParaRPr sz="1400">
              <a:solidFill>
                <a:srgbClr val="000000"/>
              </a:solidFill>
              <a:latin typeface="Arial"/>
              <a:ea typeface="Arial"/>
              <a:cs typeface="Arial"/>
              <a:sym typeface="Arial"/>
            </a:endParaRPr>
          </a:p>
          <a:p>
            <a:pPr indent="0" lvl="0" marL="0" rtl="0" algn="l">
              <a:spcBef>
                <a:spcPts val="1200"/>
              </a:spcBef>
              <a:spcAft>
                <a:spcPts val="0"/>
              </a:spcAft>
              <a:buNone/>
            </a:pPr>
            <a:r>
              <a:rPr b="1" lang="en-GB" sz="1500" u="sng">
                <a:solidFill>
                  <a:srgbClr val="000000"/>
                </a:solidFill>
                <a:latin typeface="Arial"/>
                <a:ea typeface="Arial"/>
                <a:cs typeface="Arial"/>
                <a:sym typeface="Arial"/>
              </a:rPr>
              <a:t>Impact of Data Enrichment</a:t>
            </a:r>
            <a:r>
              <a:rPr lang="en-GB" sz="1500" u="sng">
                <a:solidFill>
                  <a:srgbClr val="000000"/>
                </a:solidFill>
                <a:latin typeface="Arial"/>
                <a:ea typeface="Arial"/>
                <a:cs typeface="Arial"/>
                <a:sym typeface="Arial"/>
              </a:rPr>
              <a:t>:</a:t>
            </a:r>
            <a:endParaRPr sz="1500" u="sng">
              <a:solidFill>
                <a:srgbClr val="000000"/>
              </a:solidFill>
              <a:latin typeface="Arial"/>
              <a:ea typeface="Arial"/>
              <a:cs typeface="Arial"/>
              <a:sym typeface="Arial"/>
            </a:endParaRPr>
          </a:p>
          <a:p>
            <a:pPr indent="-317500" lvl="0" marL="457200" rtl="0" algn="l">
              <a:spcBef>
                <a:spcPts val="1200"/>
              </a:spcBef>
              <a:spcAft>
                <a:spcPts val="0"/>
              </a:spcAft>
              <a:buClr>
                <a:srgbClr val="000000"/>
              </a:buClr>
              <a:buSzPts val="1400"/>
              <a:buFont typeface="Arial"/>
              <a:buChar char="●"/>
            </a:pPr>
            <a:r>
              <a:rPr lang="en-GB" sz="1400">
                <a:solidFill>
                  <a:srgbClr val="000000"/>
                </a:solidFill>
                <a:latin typeface="Arial"/>
                <a:ea typeface="Arial"/>
                <a:cs typeface="Arial"/>
                <a:sym typeface="Arial"/>
              </a:rPr>
              <a:t>Addressing missing geographic information and encoding text-based features enhanced the dataset significantly.</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GB" sz="1400">
                <a:solidFill>
                  <a:srgbClr val="000000"/>
                </a:solidFill>
                <a:latin typeface="Arial"/>
                <a:ea typeface="Arial"/>
                <a:cs typeface="Arial"/>
                <a:sym typeface="Arial"/>
              </a:rPr>
              <a:t>Improved feature space enabled models to leverage granular information, leading to better predictions.</a:t>
            </a:r>
            <a:endParaRPr sz="1400">
              <a:solidFill>
                <a:srgbClr val="000000"/>
              </a:solidFill>
              <a:latin typeface="Arial"/>
              <a:ea typeface="Arial"/>
              <a:cs typeface="Arial"/>
              <a:sym typeface="Arial"/>
            </a:endParaRPr>
          </a:p>
          <a:p>
            <a:pPr indent="0" lvl="0" marL="0" rtl="0" algn="l">
              <a:spcBef>
                <a:spcPts val="1200"/>
              </a:spcBef>
              <a:spcAft>
                <a:spcPts val="0"/>
              </a:spcAft>
              <a:buNone/>
            </a:pPr>
            <a:r>
              <a:t/>
            </a:r>
            <a:endParaRPr b="1" sz="1400">
              <a:solidFill>
                <a:srgbClr val="000000"/>
              </a:solidFill>
              <a:latin typeface="Arial"/>
              <a:ea typeface="Arial"/>
              <a:cs typeface="Arial"/>
              <a:sym typeface="Arial"/>
            </a:endParaRPr>
          </a:p>
          <a:p>
            <a:pPr indent="0" lvl="0" marL="0" rtl="0" algn="l">
              <a:spcBef>
                <a:spcPts val="0"/>
              </a:spcBef>
              <a:spcAft>
                <a:spcPts val="1600"/>
              </a:spcAft>
              <a:buNone/>
            </a:pPr>
            <a:r>
              <a:t/>
            </a:r>
            <a:endParaRPr sz="1400"/>
          </a:p>
        </p:txBody>
      </p:sp>
      <p:pic>
        <p:nvPicPr>
          <p:cNvPr descr="offset_comp_267026.jpg" id="259" name="Google Shape;259;p29"/>
          <p:cNvPicPr preferRelativeResize="0"/>
          <p:nvPr/>
        </p:nvPicPr>
        <p:blipFill rotWithShape="1">
          <a:blip r:embed="rId3">
            <a:alphaModFix/>
          </a:blip>
          <a:srcRect b="6490" l="40074" r="22771" t="1581"/>
          <a:stretch/>
        </p:blipFill>
        <p:spPr>
          <a:xfrm>
            <a:off x="5146750" y="1184600"/>
            <a:ext cx="1977667" cy="3262598"/>
          </a:xfrm>
          <a:prstGeom prst="rect">
            <a:avLst/>
          </a:prstGeom>
          <a:noFill/>
          <a:ln>
            <a:noFill/>
          </a:ln>
        </p:spPr>
      </p:pic>
      <p:pic>
        <p:nvPicPr>
          <p:cNvPr descr="offset_comp_429332_Edited.jpg" id="260" name="Google Shape;260;p29"/>
          <p:cNvPicPr preferRelativeResize="0"/>
          <p:nvPr/>
        </p:nvPicPr>
        <p:blipFill rotWithShape="1">
          <a:blip r:embed="rId4">
            <a:alphaModFix/>
          </a:blip>
          <a:srcRect b="850" l="19769" r="7253" t="5665"/>
          <a:stretch/>
        </p:blipFill>
        <p:spPr>
          <a:xfrm>
            <a:off x="7172149" y="1184609"/>
            <a:ext cx="1971851" cy="1611565"/>
          </a:xfrm>
          <a:prstGeom prst="rect">
            <a:avLst/>
          </a:prstGeom>
          <a:noFill/>
          <a:ln>
            <a:noFill/>
          </a:ln>
        </p:spPr>
      </p:pic>
      <p:pic>
        <p:nvPicPr>
          <p:cNvPr descr="offset_comp_389009_Edited.jpg" id="261" name="Google Shape;261;p29"/>
          <p:cNvPicPr preferRelativeResize="0"/>
          <p:nvPr/>
        </p:nvPicPr>
        <p:blipFill rotWithShape="1">
          <a:blip r:embed="rId5">
            <a:alphaModFix/>
          </a:blip>
          <a:srcRect b="2335" l="17128" r="5717" t="2335"/>
          <a:stretch/>
        </p:blipFill>
        <p:spPr>
          <a:xfrm>
            <a:off x="7172149" y="2835640"/>
            <a:ext cx="1971840" cy="1611560"/>
          </a:xfrm>
          <a:prstGeom prst="rect">
            <a:avLst/>
          </a:prstGeom>
          <a:noFill/>
          <a:ln>
            <a:noFill/>
          </a:ln>
        </p:spPr>
      </p:pic>
      <p:pic>
        <p:nvPicPr>
          <p:cNvPr id="262" name="Google Shape;262;p29"/>
          <p:cNvPicPr preferRelativeResize="0"/>
          <p:nvPr/>
        </p:nvPicPr>
        <p:blipFill rotWithShape="1">
          <a:blip r:embed="rId6">
            <a:alphaModFix/>
          </a:blip>
          <a:srcRect b="0" l="9932" r="5178" t="0"/>
          <a:stretch/>
        </p:blipFill>
        <p:spPr>
          <a:xfrm>
            <a:off x="7166325" y="1184600"/>
            <a:ext cx="1977675" cy="1611550"/>
          </a:xfrm>
          <a:prstGeom prst="rect">
            <a:avLst/>
          </a:prstGeom>
          <a:noFill/>
          <a:ln>
            <a:noFill/>
          </a:ln>
        </p:spPr>
      </p:pic>
      <p:pic>
        <p:nvPicPr>
          <p:cNvPr id="263" name="Google Shape;263;p29"/>
          <p:cNvPicPr preferRelativeResize="0"/>
          <p:nvPr/>
        </p:nvPicPr>
        <p:blipFill rotWithShape="1">
          <a:blip r:embed="rId7">
            <a:alphaModFix/>
          </a:blip>
          <a:srcRect b="0" l="18267" r="0" t="0"/>
          <a:stretch/>
        </p:blipFill>
        <p:spPr>
          <a:xfrm>
            <a:off x="7166325" y="2835650"/>
            <a:ext cx="1977675" cy="1611550"/>
          </a:xfrm>
          <a:prstGeom prst="rect">
            <a:avLst/>
          </a:prstGeom>
          <a:noFill/>
          <a:ln>
            <a:noFill/>
          </a:ln>
        </p:spPr>
      </p:pic>
      <p:pic>
        <p:nvPicPr>
          <p:cNvPr id="264" name="Google Shape;264;p29"/>
          <p:cNvPicPr preferRelativeResize="0"/>
          <p:nvPr/>
        </p:nvPicPr>
        <p:blipFill rotWithShape="1">
          <a:blip r:embed="rId8">
            <a:alphaModFix/>
          </a:blip>
          <a:srcRect b="0" l="59507" r="0" t="0"/>
          <a:stretch/>
        </p:blipFill>
        <p:spPr>
          <a:xfrm>
            <a:off x="5146750" y="1184600"/>
            <a:ext cx="1977675" cy="3262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68" name="Shape 268"/>
        <p:cNvGrpSpPr/>
        <p:nvPr/>
      </p:nvGrpSpPr>
      <p:grpSpPr>
        <a:xfrm>
          <a:off x="0" y="0"/>
          <a:ext cx="0" cy="0"/>
          <a:chOff x="0" y="0"/>
          <a:chExt cx="0" cy="0"/>
        </a:xfrm>
      </p:grpSpPr>
      <p:sp>
        <p:nvSpPr>
          <p:cNvPr id="269" name="Google Shape;269;p30"/>
          <p:cNvSpPr txBox="1"/>
          <p:nvPr>
            <p:ph type="title"/>
          </p:nvPr>
        </p:nvSpPr>
        <p:spPr>
          <a:xfrm>
            <a:off x="729450" y="542800"/>
            <a:ext cx="7010100" cy="4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Conclusion</a:t>
            </a:r>
            <a:endParaRPr sz="2200"/>
          </a:p>
        </p:txBody>
      </p:sp>
      <p:sp>
        <p:nvSpPr>
          <p:cNvPr id="270" name="Google Shape;270;p30"/>
          <p:cNvSpPr txBox="1"/>
          <p:nvPr>
            <p:ph idx="4294967295" type="body"/>
          </p:nvPr>
        </p:nvSpPr>
        <p:spPr>
          <a:xfrm>
            <a:off x="729450" y="1428750"/>
            <a:ext cx="7179300" cy="34191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lt1"/>
              </a:buClr>
              <a:buSzPts val="1600"/>
              <a:buFont typeface="Arial"/>
              <a:buChar char="●"/>
            </a:pPr>
            <a:r>
              <a:rPr lang="en-GB" sz="1600">
                <a:solidFill>
                  <a:schemeClr val="lt1"/>
                </a:solidFill>
                <a:latin typeface="Arial"/>
                <a:ea typeface="Arial"/>
                <a:cs typeface="Arial"/>
                <a:sym typeface="Arial"/>
              </a:rPr>
              <a:t>Successfully demonstrated the importance of data enrichment and optimization in machine learning. </a:t>
            </a:r>
            <a:endParaRPr sz="1600">
              <a:solidFill>
                <a:schemeClr val="lt1"/>
              </a:solidFill>
              <a:latin typeface="Arial"/>
              <a:ea typeface="Arial"/>
              <a:cs typeface="Arial"/>
              <a:sym typeface="Arial"/>
            </a:endParaRPr>
          </a:p>
          <a:p>
            <a:pPr indent="0" lvl="0" marL="457200" rtl="0" algn="l">
              <a:spcBef>
                <a:spcPts val="1200"/>
              </a:spcBef>
              <a:spcAft>
                <a:spcPts val="0"/>
              </a:spcAft>
              <a:buNone/>
            </a:pPr>
            <a:r>
              <a:t/>
            </a:r>
            <a:endParaRPr sz="1100">
              <a:solidFill>
                <a:schemeClr val="lt1"/>
              </a:solidFill>
              <a:latin typeface="Arial"/>
              <a:ea typeface="Arial"/>
              <a:cs typeface="Arial"/>
              <a:sym typeface="Arial"/>
            </a:endParaRPr>
          </a:p>
          <a:p>
            <a:pPr indent="-330200" lvl="0" marL="457200" rtl="0" algn="l">
              <a:spcBef>
                <a:spcPts val="0"/>
              </a:spcBef>
              <a:spcAft>
                <a:spcPts val="0"/>
              </a:spcAft>
              <a:buClr>
                <a:schemeClr val="lt1"/>
              </a:buClr>
              <a:buSzPts val="1600"/>
              <a:buFont typeface="Arial"/>
              <a:buChar char="●"/>
            </a:pPr>
            <a:r>
              <a:rPr lang="en-GB" sz="1600">
                <a:solidFill>
                  <a:schemeClr val="lt1"/>
                </a:solidFill>
                <a:latin typeface="Arial"/>
                <a:ea typeface="Arial"/>
                <a:cs typeface="Arial"/>
                <a:sym typeface="Arial"/>
              </a:rPr>
              <a:t>By addressing missing geographic information, encoding amenities, and ensuring consistency, we enhanced the dataset to provide valuable insights for predicting apartment rental prices. </a:t>
            </a:r>
            <a:endParaRPr sz="1600">
              <a:solidFill>
                <a:schemeClr val="lt1"/>
              </a:solidFill>
              <a:latin typeface="Arial"/>
              <a:ea typeface="Arial"/>
              <a:cs typeface="Arial"/>
              <a:sym typeface="Arial"/>
            </a:endParaRPr>
          </a:p>
          <a:p>
            <a:pPr indent="0" lvl="0" marL="457200" rtl="0" algn="l">
              <a:spcBef>
                <a:spcPts val="1200"/>
              </a:spcBef>
              <a:spcAft>
                <a:spcPts val="0"/>
              </a:spcAft>
              <a:buNone/>
            </a:pPr>
            <a:r>
              <a:t/>
            </a:r>
            <a:endParaRPr sz="1100">
              <a:solidFill>
                <a:schemeClr val="lt1"/>
              </a:solidFill>
              <a:latin typeface="Arial"/>
              <a:ea typeface="Arial"/>
              <a:cs typeface="Arial"/>
              <a:sym typeface="Arial"/>
            </a:endParaRPr>
          </a:p>
          <a:p>
            <a:pPr indent="-330200" lvl="0" marL="457200" rtl="0" algn="l">
              <a:spcBef>
                <a:spcPts val="0"/>
              </a:spcBef>
              <a:spcAft>
                <a:spcPts val="0"/>
              </a:spcAft>
              <a:buClr>
                <a:schemeClr val="lt1"/>
              </a:buClr>
              <a:buSzPts val="1600"/>
              <a:buFont typeface="Arial"/>
              <a:buChar char="●"/>
            </a:pPr>
            <a:r>
              <a:rPr lang="en-GB" sz="1600">
                <a:solidFill>
                  <a:schemeClr val="lt1"/>
                </a:solidFill>
                <a:latin typeface="Arial"/>
                <a:ea typeface="Arial"/>
                <a:cs typeface="Arial"/>
                <a:sym typeface="Arial"/>
              </a:rPr>
              <a:t>The fine-tuned Random Forest model achieved an R-squared of over 80%, showcasing strong predictive power.</a:t>
            </a:r>
            <a:endParaRPr sz="1600">
              <a:solidFill>
                <a:schemeClr val="lt1"/>
              </a:solidFill>
              <a:latin typeface="Arial"/>
              <a:ea typeface="Arial"/>
              <a:cs typeface="Arial"/>
              <a:sym typeface="Arial"/>
            </a:endParaRPr>
          </a:p>
          <a:p>
            <a:pPr indent="0" lvl="0" marL="0" rtl="0" algn="l">
              <a:spcBef>
                <a:spcPts val="1200"/>
              </a:spcBef>
              <a:spcAft>
                <a:spcPts val="1600"/>
              </a:spcAft>
              <a:buNone/>
            </a:pPr>
            <a:r>
              <a:t/>
            </a:r>
            <a:endParaRPr sz="1200">
              <a:solidFill>
                <a:srgbClr val="0E0E0E"/>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1"/>
          <p:cNvSpPr txBox="1"/>
          <p:nvPr>
            <p:ph type="title"/>
          </p:nvPr>
        </p:nvSpPr>
        <p:spPr>
          <a:xfrm>
            <a:off x="622800" y="605875"/>
            <a:ext cx="7793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2200"/>
              <a:t>Challenges, Limitations, &amp; </a:t>
            </a:r>
            <a:r>
              <a:rPr lang="en-GB" sz="2200">
                <a:solidFill>
                  <a:srgbClr val="000000"/>
                </a:solidFill>
                <a:latin typeface="Arial"/>
                <a:ea typeface="Arial"/>
                <a:cs typeface="Arial"/>
                <a:sym typeface="Arial"/>
              </a:rPr>
              <a:t>Opportunities</a:t>
            </a:r>
            <a:endParaRPr sz="2200"/>
          </a:p>
        </p:txBody>
      </p:sp>
      <p:sp>
        <p:nvSpPr>
          <p:cNvPr id="276" name="Google Shape;276;p31"/>
          <p:cNvSpPr txBox="1"/>
          <p:nvPr/>
        </p:nvSpPr>
        <p:spPr>
          <a:xfrm>
            <a:off x="509878" y="1953185"/>
            <a:ext cx="640500" cy="121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277" name="Google Shape;277;p31"/>
          <p:cNvGrpSpPr/>
          <p:nvPr/>
        </p:nvGrpSpPr>
        <p:grpSpPr>
          <a:xfrm>
            <a:off x="474501" y="1531443"/>
            <a:ext cx="2652052" cy="3228772"/>
            <a:chOff x="830400" y="3274596"/>
            <a:chExt cx="2501700" cy="1353953"/>
          </a:xfrm>
        </p:grpSpPr>
        <p:sp>
          <p:nvSpPr>
            <p:cNvPr id="278" name="Google Shape;278;p31"/>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 name="Google Shape;280;p31"/>
          <p:cNvSpPr txBox="1"/>
          <p:nvPr/>
        </p:nvSpPr>
        <p:spPr>
          <a:xfrm>
            <a:off x="3269023" y="3429999"/>
            <a:ext cx="640500" cy="121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2 </a:t>
            </a:r>
            <a:endParaRPr b="1" sz="3000">
              <a:solidFill>
                <a:srgbClr val="FFFFFF"/>
              </a:solidFill>
              <a:latin typeface="Raleway"/>
              <a:ea typeface="Raleway"/>
              <a:cs typeface="Raleway"/>
              <a:sym typeface="Raleway"/>
            </a:endParaRPr>
          </a:p>
        </p:txBody>
      </p:sp>
      <p:sp>
        <p:nvSpPr>
          <p:cNvPr id="281" name="Google Shape;281;p31"/>
          <p:cNvSpPr txBox="1"/>
          <p:nvPr/>
        </p:nvSpPr>
        <p:spPr>
          <a:xfrm>
            <a:off x="5963274" y="1953169"/>
            <a:ext cx="640500" cy="121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3 </a:t>
            </a:r>
            <a:endParaRPr b="1" sz="3000">
              <a:solidFill>
                <a:srgbClr val="FFFFFF"/>
              </a:solidFill>
              <a:latin typeface="Raleway"/>
              <a:ea typeface="Raleway"/>
              <a:cs typeface="Raleway"/>
              <a:sym typeface="Raleway"/>
            </a:endParaRPr>
          </a:p>
        </p:txBody>
      </p:sp>
      <p:grpSp>
        <p:nvGrpSpPr>
          <p:cNvPr id="282" name="Google Shape;282;p31"/>
          <p:cNvGrpSpPr/>
          <p:nvPr/>
        </p:nvGrpSpPr>
        <p:grpSpPr>
          <a:xfrm>
            <a:off x="6017551" y="1531253"/>
            <a:ext cx="2652052" cy="3228772"/>
            <a:chOff x="830400" y="3274596"/>
            <a:chExt cx="2501700" cy="1353953"/>
          </a:xfrm>
        </p:grpSpPr>
        <p:sp>
          <p:nvSpPr>
            <p:cNvPr id="283" name="Google Shape;283;p31"/>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31"/>
          <p:cNvSpPr txBox="1"/>
          <p:nvPr>
            <p:ph idx="4294967295" type="body"/>
          </p:nvPr>
        </p:nvSpPr>
        <p:spPr>
          <a:xfrm>
            <a:off x="6017550" y="1758450"/>
            <a:ext cx="2628000" cy="2936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GB" sz="1800">
                <a:solidFill>
                  <a:srgbClr val="000000"/>
                </a:solidFill>
                <a:latin typeface="Arial"/>
                <a:ea typeface="Arial"/>
                <a:cs typeface="Arial"/>
                <a:sym typeface="Arial"/>
              </a:rPr>
              <a:t>Opportunities</a:t>
            </a:r>
            <a:endParaRPr b="1" sz="1800">
              <a:solidFill>
                <a:srgbClr val="000000"/>
              </a:solidFill>
              <a:latin typeface="Arial"/>
              <a:ea typeface="Arial"/>
              <a:cs typeface="Arial"/>
              <a:sym typeface="Arial"/>
            </a:endParaRPr>
          </a:p>
          <a:p>
            <a:pPr indent="0" lvl="0" marL="0" rtl="0" algn="ctr">
              <a:lnSpc>
                <a:spcPct val="100000"/>
              </a:lnSpc>
              <a:spcBef>
                <a:spcPts val="0"/>
              </a:spcBef>
              <a:spcAft>
                <a:spcPts val="0"/>
              </a:spcAft>
              <a:buNone/>
            </a:pPr>
            <a:r>
              <a:t/>
            </a:r>
            <a:endParaRPr b="1" sz="1500">
              <a:solidFill>
                <a:srgbClr val="000000"/>
              </a:solidFill>
              <a:latin typeface="Arial"/>
              <a:ea typeface="Arial"/>
              <a:cs typeface="Arial"/>
              <a:sym typeface="Arial"/>
            </a:endParaRPr>
          </a:p>
          <a:p>
            <a:pPr indent="0" lvl="0" marL="0" rtl="0" algn="ctr">
              <a:lnSpc>
                <a:spcPct val="115000"/>
              </a:lnSpc>
              <a:spcBef>
                <a:spcPts val="0"/>
              </a:spcBef>
              <a:spcAft>
                <a:spcPts val="1600"/>
              </a:spcAft>
              <a:buNone/>
            </a:pPr>
            <a:r>
              <a:rPr lang="en-GB" sz="1450">
                <a:solidFill>
                  <a:srgbClr val="000000"/>
                </a:solidFill>
                <a:latin typeface="Arial"/>
                <a:ea typeface="Arial"/>
                <a:cs typeface="Arial"/>
                <a:sym typeface="Arial"/>
              </a:rPr>
              <a:t>Future work could explore clustering techniques to identify apartment types or rental categories. For a deeper insight, we could also investigate key factors that affect rent, such as location and amenities.</a:t>
            </a:r>
            <a:endParaRPr sz="1450">
              <a:solidFill>
                <a:srgbClr val="000000"/>
              </a:solidFill>
              <a:latin typeface="Arial"/>
              <a:ea typeface="Arial"/>
              <a:cs typeface="Arial"/>
              <a:sym typeface="Arial"/>
            </a:endParaRPr>
          </a:p>
        </p:txBody>
      </p:sp>
      <p:sp>
        <p:nvSpPr>
          <p:cNvPr id="286" name="Google Shape;286;p31"/>
          <p:cNvSpPr txBox="1"/>
          <p:nvPr/>
        </p:nvSpPr>
        <p:spPr>
          <a:xfrm>
            <a:off x="487675" y="1758450"/>
            <a:ext cx="2652000" cy="230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800"/>
              <a:t>C</a:t>
            </a:r>
            <a:r>
              <a:rPr b="1" lang="en-GB" sz="1800"/>
              <a:t>hallenges </a:t>
            </a:r>
            <a:endParaRPr b="1" sz="1800"/>
          </a:p>
          <a:p>
            <a:pPr indent="0" lvl="0" marL="0" rtl="0" algn="ctr">
              <a:spcBef>
                <a:spcPts val="0"/>
              </a:spcBef>
              <a:spcAft>
                <a:spcPts val="0"/>
              </a:spcAft>
              <a:buNone/>
            </a:pPr>
            <a:r>
              <a:t/>
            </a:r>
            <a:endParaRPr sz="1500"/>
          </a:p>
          <a:p>
            <a:pPr indent="0" lvl="0" marL="0" rtl="0" algn="ctr">
              <a:spcBef>
                <a:spcPts val="0"/>
              </a:spcBef>
              <a:spcAft>
                <a:spcPts val="0"/>
              </a:spcAft>
              <a:buNone/>
            </a:pPr>
            <a:r>
              <a:rPr lang="en-GB" sz="1500"/>
              <a:t>Handling missing values in the city name and state columns by using reverse geocoding to fill in missing data added computational complexity and increased processing time.</a:t>
            </a:r>
            <a:endParaRPr sz="1500"/>
          </a:p>
        </p:txBody>
      </p:sp>
      <p:sp>
        <p:nvSpPr>
          <p:cNvPr id="287" name="Google Shape;287;p31"/>
          <p:cNvSpPr txBox="1"/>
          <p:nvPr/>
        </p:nvSpPr>
        <p:spPr>
          <a:xfrm>
            <a:off x="3246000" y="1758450"/>
            <a:ext cx="2652000" cy="3001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GB" sz="1800">
                <a:solidFill>
                  <a:schemeClr val="dk2"/>
                </a:solidFill>
                <a:latin typeface="Raleway"/>
                <a:ea typeface="Raleway"/>
                <a:cs typeface="Raleway"/>
                <a:sym typeface="Raleway"/>
              </a:rPr>
              <a:t>Limitations</a:t>
            </a:r>
            <a:endParaRPr sz="1700"/>
          </a:p>
          <a:p>
            <a:pPr indent="0" lvl="0" marL="0" rtl="0" algn="ctr">
              <a:spcBef>
                <a:spcPts val="0"/>
              </a:spcBef>
              <a:spcAft>
                <a:spcPts val="0"/>
              </a:spcAft>
              <a:buNone/>
            </a:pPr>
            <a:r>
              <a:t/>
            </a:r>
            <a:endParaRPr sz="1500"/>
          </a:p>
          <a:p>
            <a:pPr indent="0" lvl="0" marL="0" rtl="0" algn="ctr">
              <a:spcBef>
                <a:spcPts val="0"/>
              </a:spcBef>
              <a:spcAft>
                <a:spcPts val="0"/>
              </a:spcAft>
              <a:buNone/>
            </a:pPr>
            <a:r>
              <a:rPr lang="en-GB" sz="1500"/>
              <a:t>While the enriched data improved model performance, the models do not account for trends or market fluctuations over time. Incorporating temporal data could help identify seasonal patterns and enhance predictions.</a:t>
            </a:r>
            <a:endParaRPr sz="1500"/>
          </a:p>
          <a:p>
            <a:pPr indent="0" lvl="0" marL="0" rtl="0" algn="ctr">
              <a:spcBef>
                <a:spcPts val="0"/>
              </a:spcBef>
              <a:spcAft>
                <a:spcPts val="0"/>
              </a:spcAft>
              <a:buNone/>
            </a:pPr>
            <a:r>
              <a:t/>
            </a:r>
            <a:endParaRPr sz="15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2"/>
          <p:cNvSpPr txBox="1"/>
          <p:nvPr>
            <p:ph type="title"/>
          </p:nvPr>
        </p:nvSpPr>
        <p:spPr>
          <a:xfrm>
            <a:off x="560925" y="560225"/>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Supplementary Models</a:t>
            </a:r>
            <a:endParaRPr sz="2200"/>
          </a:p>
        </p:txBody>
      </p:sp>
      <p:sp>
        <p:nvSpPr>
          <p:cNvPr id="293" name="Google Shape;293;p32"/>
          <p:cNvSpPr txBox="1"/>
          <p:nvPr/>
        </p:nvSpPr>
        <p:spPr>
          <a:xfrm>
            <a:off x="560925" y="1295975"/>
            <a:ext cx="8286600" cy="36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500" u="sng">
                <a:solidFill>
                  <a:srgbClr val="0E0E0E"/>
                </a:solidFill>
                <a:latin typeface="Lato"/>
                <a:ea typeface="Lato"/>
                <a:cs typeface="Lato"/>
                <a:sym typeface="Lato"/>
              </a:rPr>
              <a:t>LightGBM Results:</a:t>
            </a:r>
            <a:endParaRPr b="1" sz="1500" u="sng">
              <a:solidFill>
                <a:srgbClr val="0E0E0E"/>
              </a:solidFill>
              <a:latin typeface="Lato"/>
              <a:ea typeface="Lato"/>
              <a:cs typeface="Lato"/>
              <a:sym typeface="Lato"/>
            </a:endParaRPr>
          </a:p>
          <a:p>
            <a:pPr indent="0" lvl="0" marL="0" rtl="0" algn="l">
              <a:spcBef>
                <a:spcPts val="0"/>
              </a:spcBef>
              <a:spcAft>
                <a:spcPts val="0"/>
              </a:spcAft>
              <a:buNone/>
            </a:pPr>
            <a:r>
              <a:t/>
            </a:r>
            <a:endParaRPr b="1" sz="1500" u="sng">
              <a:solidFill>
                <a:srgbClr val="0E0E0E"/>
              </a:solidFill>
              <a:latin typeface="Lato"/>
              <a:ea typeface="Lato"/>
              <a:cs typeface="Lato"/>
              <a:sym typeface="Lato"/>
            </a:endParaRPr>
          </a:p>
          <a:p>
            <a:pPr indent="-323850" lvl="0" marL="457200" rtl="0" algn="l">
              <a:spcBef>
                <a:spcPts val="0"/>
              </a:spcBef>
              <a:spcAft>
                <a:spcPts val="0"/>
              </a:spcAft>
              <a:buClr>
                <a:srgbClr val="0E0E0E"/>
              </a:buClr>
              <a:buSzPts val="1500"/>
              <a:buFont typeface="Lato"/>
              <a:buChar char="●"/>
            </a:pPr>
            <a:r>
              <a:rPr lang="en-GB" sz="1500">
                <a:solidFill>
                  <a:srgbClr val="0E0E0E"/>
                </a:solidFill>
                <a:latin typeface="Lato"/>
                <a:ea typeface="Lato"/>
                <a:cs typeface="Lato"/>
                <a:sym typeface="Lato"/>
              </a:rPr>
              <a:t>Mean Squared Error (MSE): 170,490.74</a:t>
            </a:r>
            <a:endParaRPr sz="1500">
              <a:solidFill>
                <a:srgbClr val="0E0E0E"/>
              </a:solidFill>
              <a:latin typeface="Lato"/>
              <a:ea typeface="Lato"/>
              <a:cs typeface="Lato"/>
              <a:sym typeface="Lato"/>
            </a:endParaRPr>
          </a:p>
          <a:p>
            <a:pPr indent="-323850" lvl="0" marL="457200" rtl="0" algn="l">
              <a:spcBef>
                <a:spcPts val="0"/>
              </a:spcBef>
              <a:spcAft>
                <a:spcPts val="0"/>
              </a:spcAft>
              <a:buClr>
                <a:srgbClr val="0E0E0E"/>
              </a:buClr>
              <a:buSzPts val="1500"/>
              <a:buFont typeface="Lato"/>
              <a:buChar char="●"/>
            </a:pPr>
            <a:r>
              <a:rPr lang="en-GB" sz="1500">
                <a:solidFill>
                  <a:srgbClr val="0E0E0E"/>
                </a:solidFill>
                <a:latin typeface="Lato"/>
                <a:ea typeface="Lato"/>
                <a:cs typeface="Lato"/>
                <a:sym typeface="Lato"/>
              </a:rPr>
              <a:t>R-squared: 0.7439 (74.39%)</a:t>
            </a:r>
            <a:endParaRPr sz="1500">
              <a:solidFill>
                <a:srgbClr val="0E0E0E"/>
              </a:solidFill>
              <a:latin typeface="Lato"/>
              <a:ea typeface="Lato"/>
              <a:cs typeface="Lato"/>
              <a:sym typeface="Lato"/>
            </a:endParaRPr>
          </a:p>
          <a:p>
            <a:pPr indent="0" lvl="0" marL="0" rtl="0" algn="l">
              <a:spcBef>
                <a:spcPts val="0"/>
              </a:spcBef>
              <a:spcAft>
                <a:spcPts val="0"/>
              </a:spcAft>
              <a:buNone/>
            </a:pPr>
            <a:r>
              <a:t/>
            </a:r>
            <a:endParaRPr sz="1500">
              <a:solidFill>
                <a:srgbClr val="0E0E0E"/>
              </a:solidFill>
              <a:latin typeface="Lato"/>
              <a:ea typeface="Lato"/>
              <a:cs typeface="Lato"/>
              <a:sym typeface="Lato"/>
            </a:endParaRPr>
          </a:p>
          <a:p>
            <a:pPr indent="0" lvl="0" marL="0" rtl="0" algn="l">
              <a:spcBef>
                <a:spcPts val="0"/>
              </a:spcBef>
              <a:spcAft>
                <a:spcPts val="0"/>
              </a:spcAft>
              <a:buNone/>
            </a:pPr>
            <a:r>
              <a:rPr b="1" lang="en-GB" sz="1500" u="sng">
                <a:solidFill>
                  <a:srgbClr val="0E0E0E"/>
                </a:solidFill>
                <a:latin typeface="Lato"/>
                <a:ea typeface="Lato"/>
                <a:cs typeface="Lato"/>
                <a:sym typeface="Lato"/>
              </a:rPr>
              <a:t>CatBoost Results:</a:t>
            </a:r>
            <a:endParaRPr b="1" sz="1500" u="sng">
              <a:solidFill>
                <a:srgbClr val="0E0E0E"/>
              </a:solidFill>
              <a:latin typeface="Lato"/>
              <a:ea typeface="Lato"/>
              <a:cs typeface="Lato"/>
              <a:sym typeface="Lato"/>
            </a:endParaRPr>
          </a:p>
          <a:p>
            <a:pPr indent="0" lvl="0" marL="0" rtl="0" algn="l">
              <a:spcBef>
                <a:spcPts val="0"/>
              </a:spcBef>
              <a:spcAft>
                <a:spcPts val="0"/>
              </a:spcAft>
              <a:buNone/>
            </a:pPr>
            <a:r>
              <a:t/>
            </a:r>
            <a:endParaRPr b="1" sz="1500" u="sng">
              <a:solidFill>
                <a:srgbClr val="0E0E0E"/>
              </a:solidFill>
              <a:latin typeface="Lato"/>
              <a:ea typeface="Lato"/>
              <a:cs typeface="Lato"/>
              <a:sym typeface="Lato"/>
            </a:endParaRPr>
          </a:p>
          <a:p>
            <a:pPr indent="-323850" lvl="0" marL="457200" rtl="0" algn="l">
              <a:spcBef>
                <a:spcPts val="0"/>
              </a:spcBef>
              <a:spcAft>
                <a:spcPts val="0"/>
              </a:spcAft>
              <a:buClr>
                <a:srgbClr val="0E0E0E"/>
              </a:buClr>
              <a:buSzPts val="1500"/>
              <a:buFont typeface="Lato"/>
              <a:buChar char="●"/>
            </a:pPr>
            <a:r>
              <a:rPr lang="en-GB" sz="1500">
                <a:solidFill>
                  <a:srgbClr val="0E0E0E"/>
                </a:solidFill>
                <a:latin typeface="Lato"/>
                <a:ea typeface="Lato"/>
                <a:cs typeface="Lato"/>
                <a:sym typeface="Lato"/>
              </a:rPr>
              <a:t>Mean Squared Error (MSE): 191,902.68</a:t>
            </a:r>
            <a:endParaRPr sz="1500">
              <a:solidFill>
                <a:srgbClr val="0E0E0E"/>
              </a:solidFill>
              <a:latin typeface="Lato"/>
              <a:ea typeface="Lato"/>
              <a:cs typeface="Lato"/>
              <a:sym typeface="Lato"/>
            </a:endParaRPr>
          </a:p>
          <a:p>
            <a:pPr indent="-323850" lvl="0" marL="457200" rtl="0" algn="l">
              <a:spcBef>
                <a:spcPts val="0"/>
              </a:spcBef>
              <a:spcAft>
                <a:spcPts val="0"/>
              </a:spcAft>
              <a:buClr>
                <a:srgbClr val="0E0E0E"/>
              </a:buClr>
              <a:buSzPts val="1500"/>
              <a:buFont typeface="Lato"/>
              <a:buChar char="●"/>
            </a:pPr>
            <a:r>
              <a:rPr lang="en-GB" sz="1500">
                <a:solidFill>
                  <a:srgbClr val="0E0E0E"/>
                </a:solidFill>
                <a:latin typeface="Lato"/>
                <a:ea typeface="Lato"/>
                <a:cs typeface="Lato"/>
                <a:sym typeface="Lato"/>
              </a:rPr>
              <a:t>R-squared: 0.7118 (71.18%)</a:t>
            </a:r>
            <a:endParaRPr sz="1500">
              <a:solidFill>
                <a:srgbClr val="0E0E0E"/>
              </a:solidFill>
              <a:latin typeface="Lato"/>
              <a:ea typeface="Lato"/>
              <a:cs typeface="Lato"/>
              <a:sym typeface="Lato"/>
            </a:endParaRPr>
          </a:p>
          <a:p>
            <a:pPr indent="0" lvl="0" marL="0" rtl="0" algn="l">
              <a:spcBef>
                <a:spcPts val="0"/>
              </a:spcBef>
              <a:spcAft>
                <a:spcPts val="0"/>
              </a:spcAft>
              <a:buNone/>
            </a:pPr>
            <a:r>
              <a:t/>
            </a:r>
            <a:endParaRPr sz="1800">
              <a:solidFill>
                <a:srgbClr val="0E0E0E"/>
              </a:solidFill>
              <a:latin typeface="Lato"/>
              <a:ea typeface="Lato"/>
              <a:cs typeface="Lato"/>
              <a:sym typeface="Lato"/>
            </a:endParaRPr>
          </a:p>
          <a:p>
            <a:pPr indent="0" lvl="0" marL="0" rtl="0" algn="l">
              <a:spcBef>
                <a:spcPts val="0"/>
              </a:spcBef>
              <a:spcAft>
                <a:spcPts val="0"/>
              </a:spcAft>
              <a:buNone/>
            </a:pPr>
            <a:r>
              <a:rPr b="1" lang="en-GB" sz="1500" u="sng">
                <a:solidFill>
                  <a:srgbClr val="0E0E0E"/>
                </a:solidFill>
                <a:latin typeface="Lato"/>
                <a:ea typeface="Lato"/>
                <a:cs typeface="Lato"/>
                <a:sym typeface="Lato"/>
              </a:rPr>
              <a:t>Insights from Exploration:</a:t>
            </a:r>
            <a:endParaRPr b="1" sz="1500" u="sng">
              <a:solidFill>
                <a:srgbClr val="0E0E0E"/>
              </a:solidFill>
              <a:latin typeface="Lato"/>
              <a:ea typeface="Lato"/>
              <a:cs typeface="Lato"/>
              <a:sym typeface="Lato"/>
            </a:endParaRPr>
          </a:p>
          <a:p>
            <a:pPr indent="0" lvl="0" marL="0" rtl="0" algn="l">
              <a:spcBef>
                <a:spcPts val="0"/>
              </a:spcBef>
              <a:spcAft>
                <a:spcPts val="0"/>
              </a:spcAft>
              <a:buNone/>
            </a:pPr>
            <a:r>
              <a:t/>
            </a:r>
            <a:endParaRPr sz="1500">
              <a:solidFill>
                <a:srgbClr val="0E0E0E"/>
              </a:solidFill>
              <a:latin typeface="Lato"/>
              <a:ea typeface="Lato"/>
              <a:cs typeface="Lato"/>
              <a:sym typeface="Lato"/>
            </a:endParaRPr>
          </a:p>
          <a:p>
            <a:pPr indent="-323850" lvl="0" marL="457200" rtl="0" algn="l">
              <a:spcBef>
                <a:spcPts val="0"/>
              </a:spcBef>
              <a:spcAft>
                <a:spcPts val="0"/>
              </a:spcAft>
              <a:buClr>
                <a:srgbClr val="0E0E0E"/>
              </a:buClr>
              <a:buSzPts val="1500"/>
              <a:buFont typeface="Lato"/>
              <a:buChar char="●"/>
            </a:pPr>
            <a:r>
              <a:rPr lang="en-GB" sz="1500">
                <a:solidFill>
                  <a:srgbClr val="0E0E0E"/>
                </a:solidFill>
                <a:latin typeface="Lato"/>
                <a:ea typeface="Lato"/>
                <a:cs typeface="Lato"/>
                <a:sym typeface="Lato"/>
              </a:rPr>
              <a:t>Random Forest outperformed both LightGBM and CatBoost, delivering the best results.</a:t>
            </a:r>
            <a:endParaRPr sz="1300">
              <a:solidFill>
                <a:srgbClr val="0E0E0E"/>
              </a:solidFill>
              <a:latin typeface="Lato"/>
              <a:ea typeface="Lato"/>
              <a:cs typeface="Lato"/>
              <a:sym typeface="Lato"/>
            </a:endParaRPr>
          </a:p>
          <a:p>
            <a:pPr indent="-323850" lvl="0" marL="457200" rtl="0" algn="l">
              <a:spcBef>
                <a:spcPts val="0"/>
              </a:spcBef>
              <a:spcAft>
                <a:spcPts val="0"/>
              </a:spcAft>
              <a:buClr>
                <a:srgbClr val="0E0E0E"/>
              </a:buClr>
              <a:buSzPts val="1500"/>
              <a:buFont typeface="Lato"/>
              <a:buChar char="●"/>
            </a:pPr>
            <a:r>
              <a:rPr lang="en-GB" sz="1500">
                <a:solidFill>
                  <a:srgbClr val="0E0E0E"/>
                </a:solidFill>
                <a:latin typeface="Lato"/>
                <a:ea typeface="Lato"/>
                <a:cs typeface="Lato"/>
                <a:sym typeface="Lato"/>
              </a:rPr>
              <a:t>Random Forest is robust and handles nonlinear relationships effectively. </a:t>
            </a:r>
            <a:endParaRPr sz="1300">
              <a:solidFill>
                <a:srgbClr val="0E0E0E"/>
              </a:solidFill>
              <a:latin typeface="Lato"/>
              <a:ea typeface="Lato"/>
              <a:cs typeface="Lato"/>
              <a:sym typeface="Lato"/>
            </a:endParaRPr>
          </a:p>
          <a:p>
            <a:pPr indent="-323850" lvl="0" marL="457200" rtl="0" algn="l">
              <a:spcBef>
                <a:spcPts val="0"/>
              </a:spcBef>
              <a:spcAft>
                <a:spcPts val="0"/>
              </a:spcAft>
              <a:buClr>
                <a:srgbClr val="0E0E0E"/>
              </a:buClr>
              <a:buSzPts val="1500"/>
              <a:buFont typeface="Lato"/>
              <a:buChar char="●"/>
            </a:pPr>
            <a:r>
              <a:rPr lang="en-GB" sz="1500">
                <a:solidFill>
                  <a:srgbClr val="0E0E0E"/>
                </a:solidFill>
                <a:latin typeface="Lato"/>
                <a:ea typeface="Lato"/>
                <a:cs typeface="Lato"/>
                <a:sym typeface="Lato"/>
              </a:rPr>
              <a:t>The study highlights the importance of testing multiple models to validate performance.</a:t>
            </a:r>
            <a:endParaRPr sz="1500">
              <a:solidFill>
                <a:srgbClr val="0E0E0E"/>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3"/>
          <p:cNvSpPr txBox="1"/>
          <p:nvPr>
            <p:ph type="title"/>
          </p:nvPr>
        </p:nvSpPr>
        <p:spPr>
          <a:xfrm>
            <a:off x="560925" y="53790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Real-World Applications of the Model</a:t>
            </a:r>
            <a:endParaRPr sz="2200"/>
          </a:p>
        </p:txBody>
      </p:sp>
      <p:sp>
        <p:nvSpPr>
          <p:cNvPr id="299" name="Google Shape;299;p33"/>
          <p:cNvSpPr txBox="1"/>
          <p:nvPr/>
        </p:nvSpPr>
        <p:spPr>
          <a:xfrm>
            <a:off x="560925" y="1180850"/>
            <a:ext cx="8457000" cy="396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t>Rental Price Estimation for Tenants</a:t>
            </a:r>
            <a:r>
              <a:rPr lang="en-GB" sz="1300"/>
              <a:t>:</a:t>
            </a:r>
            <a:endParaRPr sz="1300"/>
          </a:p>
          <a:p>
            <a:pPr indent="-311150" lvl="0" marL="457200" rtl="0" algn="l">
              <a:lnSpc>
                <a:spcPct val="115000"/>
              </a:lnSpc>
              <a:spcBef>
                <a:spcPts val="1200"/>
              </a:spcBef>
              <a:spcAft>
                <a:spcPts val="0"/>
              </a:spcAft>
              <a:buSzPts val="1300"/>
              <a:buChar char="●"/>
            </a:pPr>
            <a:r>
              <a:rPr lang="en-GB" sz="1300"/>
              <a:t>The trained model demonstrates strong predictive power, serving as the foundation for systems that estimate rental prices.</a:t>
            </a:r>
            <a:endParaRPr sz="1300"/>
          </a:p>
          <a:p>
            <a:pPr indent="0" lvl="0" marL="0" rtl="0" algn="l">
              <a:lnSpc>
                <a:spcPct val="115000"/>
              </a:lnSpc>
              <a:spcBef>
                <a:spcPts val="1200"/>
              </a:spcBef>
              <a:spcAft>
                <a:spcPts val="0"/>
              </a:spcAft>
              <a:buNone/>
            </a:pPr>
            <a:r>
              <a:rPr b="1" lang="en-GB" sz="1300"/>
              <a:t>Dynamic Pricing for Property Owners</a:t>
            </a:r>
            <a:r>
              <a:rPr lang="en-GB" sz="1300"/>
              <a:t>:</a:t>
            </a:r>
            <a:endParaRPr sz="1300"/>
          </a:p>
          <a:p>
            <a:pPr indent="-311150" lvl="0" marL="457200" rtl="0" algn="l">
              <a:lnSpc>
                <a:spcPct val="115000"/>
              </a:lnSpc>
              <a:spcBef>
                <a:spcPts val="1200"/>
              </a:spcBef>
              <a:spcAft>
                <a:spcPts val="0"/>
              </a:spcAft>
              <a:buSzPts val="1300"/>
              <a:buChar char="●"/>
            </a:pPr>
            <a:r>
              <a:rPr lang="en-GB" sz="1300"/>
              <a:t>With further deployment, landlords could use the model to adjust rental prices dynamically.</a:t>
            </a:r>
            <a:endParaRPr sz="1300"/>
          </a:p>
          <a:p>
            <a:pPr indent="0" lvl="0" marL="0" rtl="0" algn="l">
              <a:lnSpc>
                <a:spcPct val="115000"/>
              </a:lnSpc>
              <a:spcBef>
                <a:spcPts val="1200"/>
              </a:spcBef>
              <a:spcAft>
                <a:spcPts val="0"/>
              </a:spcAft>
              <a:buNone/>
            </a:pPr>
            <a:r>
              <a:rPr b="1" lang="en-GB" sz="1300"/>
              <a:t>Guidance for Real Estate Investors</a:t>
            </a:r>
            <a:r>
              <a:rPr lang="en-GB" sz="1300"/>
              <a:t>:</a:t>
            </a:r>
            <a:endParaRPr sz="1300"/>
          </a:p>
          <a:p>
            <a:pPr indent="-311150" lvl="0" marL="457200" rtl="0" algn="l">
              <a:lnSpc>
                <a:spcPct val="115000"/>
              </a:lnSpc>
              <a:spcBef>
                <a:spcPts val="1200"/>
              </a:spcBef>
              <a:spcAft>
                <a:spcPts val="0"/>
              </a:spcAft>
              <a:buSzPts val="1300"/>
              <a:buChar char="●"/>
            </a:pPr>
            <a:r>
              <a:rPr lang="en-GB" sz="1300"/>
              <a:t>The model can help investors evaluate potential properties by predicting rental returns, once integrated into an application.</a:t>
            </a:r>
            <a:endParaRPr sz="1300"/>
          </a:p>
          <a:p>
            <a:pPr indent="0" lvl="0" marL="0" rtl="0" algn="l">
              <a:lnSpc>
                <a:spcPct val="115000"/>
              </a:lnSpc>
              <a:spcBef>
                <a:spcPts val="1200"/>
              </a:spcBef>
              <a:spcAft>
                <a:spcPts val="0"/>
              </a:spcAft>
              <a:buNone/>
            </a:pPr>
            <a:r>
              <a:rPr b="1" lang="en-GB" sz="1300"/>
              <a:t>Next Steps for Real-World Use</a:t>
            </a:r>
            <a:r>
              <a:rPr lang="en-GB" sz="1300"/>
              <a:t>:</a:t>
            </a:r>
            <a:endParaRPr sz="1300"/>
          </a:p>
          <a:p>
            <a:pPr indent="-311150" lvl="0" marL="457200" rtl="0" algn="l">
              <a:lnSpc>
                <a:spcPct val="115000"/>
              </a:lnSpc>
              <a:spcBef>
                <a:spcPts val="1200"/>
              </a:spcBef>
              <a:spcAft>
                <a:spcPts val="0"/>
              </a:spcAft>
              <a:buSzPts val="1300"/>
              <a:buChar char="●"/>
            </a:pPr>
            <a:r>
              <a:rPr lang="en-GB" sz="1300"/>
              <a:t>Deploy the model as an API or integrate it into platforms for predictions.</a:t>
            </a:r>
            <a:endParaRPr sz="1300"/>
          </a:p>
          <a:p>
            <a:pPr indent="-311150" lvl="0" marL="457200" rtl="0" algn="l">
              <a:lnSpc>
                <a:spcPct val="115000"/>
              </a:lnSpc>
              <a:spcBef>
                <a:spcPts val="0"/>
              </a:spcBef>
              <a:spcAft>
                <a:spcPts val="0"/>
              </a:spcAft>
              <a:buSzPts val="1300"/>
              <a:buChar char="●"/>
            </a:pPr>
            <a:r>
              <a:rPr lang="en-GB" sz="1300"/>
              <a:t>Build input pipelines to preprocess real-world data before predictions.</a:t>
            </a:r>
            <a:endParaRPr sz="1300"/>
          </a:p>
          <a:p>
            <a:pPr indent="-311150" lvl="0" marL="457200" rtl="0" algn="l">
              <a:lnSpc>
                <a:spcPct val="115000"/>
              </a:lnSpc>
              <a:spcBef>
                <a:spcPts val="0"/>
              </a:spcBef>
              <a:spcAft>
                <a:spcPts val="0"/>
              </a:spcAft>
              <a:buSzPts val="1300"/>
              <a:buChar char="●"/>
            </a:pPr>
            <a:r>
              <a:rPr lang="en-GB" sz="1300"/>
              <a:t>Monitor and update the model regularly to maintain accuracy.</a:t>
            </a:r>
            <a:endParaRPr sz="1300"/>
          </a:p>
          <a:p>
            <a:pPr indent="0" lvl="0" marL="457200" rtl="0" algn="l">
              <a:spcBef>
                <a:spcPts val="1200"/>
              </a:spcBef>
              <a:spcAft>
                <a:spcPts val="0"/>
              </a:spcAft>
              <a:buNone/>
            </a:pPr>
            <a:r>
              <a:t/>
            </a:r>
            <a:endParaRPr sz="1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4"/>
          <p:cNvSpPr txBox="1"/>
          <p:nvPr>
            <p:ph type="title"/>
          </p:nvPr>
        </p:nvSpPr>
        <p:spPr>
          <a:xfrm>
            <a:off x="722675" y="1751050"/>
            <a:ext cx="7046700" cy="215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5000">
                <a:solidFill>
                  <a:srgbClr val="000000"/>
                </a:solidFill>
              </a:rPr>
              <a:t>Thank You.</a:t>
            </a:r>
            <a:endParaRPr sz="5000">
              <a:solidFill>
                <a:srgbClr val="000000"/>
              </a:solidFill>
            </a:endParaRPr>
          </a:p>
          <a:p>
            <a:pPr indent="0" lvl="0" marL="0" rtl="0" algn="l">
              <a:spcBef>
                <a:spcPts val="0"/>
              </a:spcBef>
              <a:spcAft>
                <a:spcPts val="0"/>
              </a:spcAft>
              <a:buNone/>
            </a:pPr>
            <a:r>
              <a:t/>
            </a:r>
            <a:endParaRPr sz="5000">
              <a:solidFill>
                <a:srgbClr val="000000"/>
              </a:solidFill>
            </a:endParaRPr>
          </a:p>
          <a:p>
            <a:pPr indent="0" lvl="0" marL="0" rtl="0" algn="ctr">
              <a:spcBef>
                <a:spcPts val="0"/>
              </a:spcBef>
              <a:spcAft>
                <a:spcPts val="0"/>
              </a:spcAft>
              <a:buNone/>
            </a:pPr>
            <a:r>
              <a:rPr lang="en-GB" sz="3000">
                <a:solidFill>
                  <a:srgbClr val="000000"/>
                </a:solidFill>
              </a:rPr>
              <a:t>Questions?</a:t>
            </a:r>
            <a:endParaRPr sz="140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5"/>
          <p:cNvSpPr txBox="1"/>
          <p:nvPr>
            <p:ph type="title"/>
          </p:nvPr>
        </p:nvSpPr>
        <p:spPr>
          <a:xfrm>
            <a:off x="730000" y="1392800"/>
            <a:ext cx="7029300" cy="302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rPr>
              <a:t>Sources of the dataset: </a:t>
            </a:r>
            <a:r>
              <a:rPr b="0" lang="en-GB" sz="1400">
                <a:solidFill>
                  <a:srgbClr val="000000"/>
                </a:solidFill>
              </a:rPr>
              <a:t>USA classifieds on the UCI Machine Learning Repository</a:t>
            </a:r>
            <a:endParaRPr sz="1400">
              <a:solidFill>
                <a:srgbClr val="000000"/>
              </a:solidFill>
            </a:endParaRPr>
          </a:p>
          <a:p>
            <a:pPr indent="0" lvl="0" marL="0" rtl="0" algn="l">
              <a:lnSpc>
                <a:spcPct val="115000"/>
              </a:lnSpc>
              <a:spcBef>
                <a:spcPts val="0"/>
              </a:spcBef>
              <a:spcAft>
                <a:spcPts val="0"/>
              </a:spcAft>
              <a:buNone/>
            </a:pPr>
            <a:r>
              <a:t/>
            </a:r>
            <a:endParaRPr sz="1400">
              <a:solidFill>
                <a:srgbClr val="000000"/>
              </a:solidFill>
            </a:endParaRPr>
          </a:p>
          <a:p>
            <a:pPr indent="0" lvl="0" marL="0" rtl="0" algn="l">
              <a:lnSpc>
                <a:spcPct val="115000"/>
              </a:lnSpc>
              <a:spcBef>
                <a:spcPts val="0"/>
              </a:spcBef>
              <a:spcAft>
                <a:spcPts val="0"/>
              </a:spcAft>
              <a:buNone/>
            </a:pPr>
            <a:r>
              <a:rPr lang="en-GB" sz="1400">
                <a:solidFill>
                  <a:srgbClr val="000000"/>
                </a:solidFill>
              </a:rPr>
              <a:t>Technologies Used:</a:t>
            </a:r>
            <a:endParaRPr sz="1400">
              <a:solidFill>
                <a:srgbClr val="000000"/>
              </a:solidFill>
            </a:endParaRPr>
          </a:p>
          <a:p>
            <a:pPr indent="0" lvl="0" marL="0" rtl="0" algn="l">
              <a:lnSpc>
                <a:spcPct val="115000"/>
              </a:lnSpc>
              <a:spcBef>
                <a:spcPts val="0"/>
              </a:spcBef>
              <a:spcAft>
                <a:spcPts val="0"/>
              </a:spcAft>
              <a:buNone/>
            </a:pPr>
            <a:r>
              <a:rPr lang="en-GB" sz="1400">
                <a:solidFill>
                  <a:srgbClr val="000000"/>
                </a:solidFill>
              </a:rPr>
              <a:t> </a:t>
            </a:r>
            <a:r>
              <a:rPr b="0" lang="en-GB" sz="1400">
                <a:solidFill>
                  <a:srgbClr val="000000"/>
                </a:solidFill>
              </a:rPr>
              <a:t>- </a:t>
            </a:r>
            <a:r>
              <a:rPr lang="en-GB" sz="1400">
                <a:solidFill>
                  <a:srgbClr val="000000"/>
                </a:solidFill>
              </a:rPr>
              <a:t>Programming Language:</a:t>
            </a:r>
            <a:r>
              <a:rPr b="0" lang="en-GB" sz="1400">
                <a:solidFill>
                  <a:srgbClr val="000000"/>
                </a:solidFill>
              </a:rPr>
              <a:t> Python</a:t>
            </a:r>
            <a:endParaRPr b="0" sz="1400">
              <a:solidFill>
                <a:srgbClr val="000000"/>
              </a:solidFill>
            </a:endParaRPr>
          </a:p>
          <a:p>
            <a:pPr indent="0" lvl="0" marL="0" rtl="0" algn="l">
              <a:lnSpc>
                <a:spcPct val="115000"/>
              </a:lnSpc>
              <a:spcBef>
                <a:spcPts val="0"/>
              </a:spcBef>
              <a:spcAft>
                <a:spcPts val="0"/>
              </a:spcAft>
              <a:buNone/>
            </a:pPr>
            <a:r>
              <a:rPr lang="en-GB" sz="1400">
                <a:solidFill>
                  <a:srgbClr val="000000"/>
                </a:solidFill>
              </a:rPr>
              <a:t> </a:t>
            </a:r>
            <a:r>
              <a:rPr b="0" lang="en-GB" sz="1400">
                <a:solidFill>
                  <a:srgbClr val="000000"/>
                </a:solidFill>
              </a:rPr>
              <a:t>-</a:t>
            </a:r>
            <a:r>
              <a:rPr lang="en-GB" sz="1400">
                <a:solidFill>
                  <a:srgbClr val="000000"/>
                </a:solidFill>
              </a:rPr>
              <a:t> Python Libraries</a:t>
            </a:r>
            <a:r>
              <a:rPr b="0" lang="en-GB" sz="1400">
                <a:solidFill>
                  <a:srgbClr val="000000"/>
                </a:solidFill>
              </a:rPr>
              <a:t>: Pandas, NumPy, Matplotlib, Scikit-learn.</a:t>
            </a:r>
            <a:endParaRPr b="0" sz="1400">
              <a:solidFill>
                <a:srgbClr val="000000"/>
              </a:solidFill>
            </a:endParaRPr>
          </a:p>
          <a:p>
            <a:pPr indent="0" lvl="0" marL="0" rtl="0" algn="l">
              <a:lnSpc>
                <a:spcPct val="115000"/>
              </a:lnSpc>
              <a:spcBef>
                <a:spcPts val="0"/>
              </a:spcBef>
              <a:spcAft>
                <a:spcPts val="0"/>
              </a:spcAft>
              <a:buNone/>
            </a:pPr>
            <a:r>
              <a:rPr b="0" lang="en-GB" sz="1400">
                <a:solidFill>
                  <a:srgbClr val="000000"/>
                </a:solidFill>
              </a:rPr>
              <a:t> - </a:t>
            </a:r>
            <a:r>
              <a:rPr lang="en-GB" sz="1400">
                <a:solidFill>
                  <a:srgbClr val="000000"/>
                </a:solidFill>
              </a:rPr>
              <a:t>Data processing</a:t>
            </a:r>
            <a:r>
              <a:rPr b="0" lang="en-GB" sz="1400">
                <a:solidFill>
                  <a:srgbClr val="000000"/>
                </a:solidFill>
              </a:rPr>
              <a:t>: Apache Spark for data retrieval and preprocessing</a:t>
            </a:r>
            <a:endParaRPr b="0" sz="1400">
              <a:solidFill>
                <a:srgbClr val="000000"/>
              </a:solidFill>
            </a:endParaRPr>
          </a:p>
          <a:p>
            <a:pPr indent="0" lvl="0" marL="0" rtl="0" algn="l">
              <a:lnSpc>
                <a:spcPct val="115000"/>
              </a:lnSpc>
              <a:spcBef>
                <a:spcPts val="0"/>
              </a:spcBef>
              <a:spcAft>
                <a:spcPts val="0"/>
              </a:spcAft>
              <a:buNone/>
            </a:pPr>
            <a:r>
              <a:rPr b="0" lang="en-GB" sz="1400">
                <a:solidFill>
                  <a:srgbClr val="000000"/>
                </a:solidFill>
              </a:rPr>
              <a:t> - </a:t>
            </a:r>
            <a:r>
              <a:rPr lang="en-GB" sz="1400">
                <a:solidFill>
                  <a:srgbClr val="000000"/>
                </a:solidFill>
              </a:rPr>
              <a:t>Machine Learning Frameworks</a:t>
            </a:r>
            <a:r>
              <a:rPr b="0" lang="en-GB" sz="1400">
                <a:solidFill>
                  <a:srgbClr val="000000"/>
                </a:solidFill>
              </a:rPr>
              <a:t>: Scikit-learn for model development, </a:t>
            </a:r>
            <a:r>
              <a:rPr b="0" lang="en-GB" sz="1400">
                <a:solidFill>
                  <a:srgbClr val="000000"/>
                </a:solidFill>
              </a:rPr>
              <a:t>training</a:t>
            </a:r>
            <a:r>
              <a:rPr b="0" lang="en-GB" sz="1400">
                <a:solidFill>
                  <a:srgbClr val="000000"/>
                </a:solidFill>
              </a:rPr>
              <a:t> and evaluation</a:t>
            </a:r>
            <a:endParaRPr b="0" sz="1400">
              <a:solidFill>
                <a:srgbClr val="000000"/>
              </a:solidFill>
            </a:endParaRPr>
          </a:p>
          <a:p>
            <a:pPr indent="0" lvl="0" marL="0" rtl="0" algn="l">
              <a:lnSpc>
                <a:spcPct val="115000"/>
              </a:lnSpc>
              <a:spcBef>
                <a:spcPts val="0"/>
              </a:spcBef>
              <a:spcAft>
                <a:spcPts val="0"/>
              </a:spcAft>
              <a:buNone/>
            </a:pPr>
            <a:r>
              <a:rPr b="0" lang="en-GB" sz="1400">
                <a:solidFill>
                  <a:srgbClr val="000000"/>
                </a:solidFill>
              </a:rPr>
              <a:t> - </a:t>
            </a:r>
            <a:r>
              <a:rPr lang="en-GB" sz="1400">
                <a:solidFill>
                  <a:srgbClr val="000000"/>
                </a:solidFill>
              </a:rPr>
              <a:t>Visualization</a:t>
            </a:r>
            <a:r>
              <a:rPr b="0" lang="en-GB" sz="1400">
                <a:solidFill>
                  <a:srgbClr val="000000"/>
                </a:solidFill>
              </a:rPr>
              <a:t>: Matplotlib for data exploration and results visualization</a:t>
            </a:r>
            <a:endParaRPr b="0" sz="1400">
              <a:solidFill>
                <a:srgbClr val="000000"/>
              </a:solidFill>
              <a:latin typeface="Arial"/>
              <a:ea typeface="Arial"/>
              <a:cs typeface="Arial"/>
              <a:sym typeface="Arial"/>
            </a:endParaRPr>
          </a:p>
          <a:p>
            <a:pPr indent="0" lvl="0" marL="0" rtl="0" algn="l">
              <a:spcBef>
                <a:spcPts val="0"/>
              </a:spcBef>
              <a:spcAft>
                <a:spcPts val="0"/>
              </a:spcAft>
              <a:buNone/>
            </a:pPr>
            <a:r>
              <a:t/>
            </a:r>
            <a:endParaRPr b="0" sz="1400">
              <a:solidFill>
                <a:srgbClr val="000000"/>
              </a:solidFill>
            </a:endParaRPr>
          </a:p>
        </p:txBody>
      </p:sp>
      <p:sp>
        <p:nvSpPr>
          <p:cNvPr id="310" name="Google Shape;310;p35"/>
          <p:cNvSpPr txBox="1"/>
          <p:nvPr/>
        </p:nvSpPr>
        <p:spPr>
          <a:xfrm>
            <a:off x="730000" y="629100"/>
            <a:ext cx="2335500" cy="4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latin typeface="Raleway"/>
                <a:ea typeface="Raleway"/>
                <a:cs typeface="Raleway"/>
                <a:sym typeface="Raleway"/>
              </a:rPr>
              <a:t>References</a:t>
            </a:r>
            <a:endParaRPr sz="2400">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9"/>
          <p:cNvSpPr txBox="1"/>
          <p:nvPr>
            <p:ph type="title"/>
          </p:nvPr>
        </p:nvSpPr>
        <p:spPr>
          <a:xfrm>
            <a:off x="661175" y="6245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186" name="Google Shape;186;p19"/>
          <p:cNvSpPr txBox="1"/>
          <p:nvPr>
            <p:ph idx="1" type="body"/>
          </p:nvPr>
        </p:nvSpPr>
        <p:spPr>
          <a:xfrm>
            <a:off x="1226975" y="1445175"/>
            <a:ext cx="7122900" cy="20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000000"/>
                </a:solidFill>
                <a:latin typeface="Arial"/>
                <a:ea typeface="Arial"/>
                <a:cs typeface="Arial"/>
                <a:sym typeface="Arial"/>
              </a:rPr>
              <a:t>We analyzed the Apartments for Rent dataset, sourced from the USA classifieds on the UCI Machine Learning Repository. This dataset comprises 100,000 rows and 22 columns, capturing attributes such as price, square footage, location, and other key features. Our objective is to leverage machine learning techniques, including Linear Regression, Neural Networks, and Random Forest, to evaluate model performance and build predictive models that can be applied for future rental price predictions.</a:t>
            </a:r>
            <a:endParaRPr sz="1550">
              <a:solidFill>
                <a:srgbClr val="0E0E0E"/>
              </a:solidFill>
              <a:latin typeface="Arial"/>
              <a:ea typeface="Arial"/>
              <a:cs typeface="Arial"/>
              <a:sym typeface="Arial"/>
            </a:endParaRPr>
          </a:p>
          <a:p>
            <a:pPr indent="0" lvl="0" marL="0" rtl="0" algn="l">
              <a:spcBef>
                <a:spcPts val="1600"/>
              </a:spcBef>
              <a:spcAft>
                <a:spcPts val="1600"/>
              </a:spcAft>
              <a:buNone/>
            </a:pPr>
            <a:r>
              <a:t/>
            </a:r>
            <a:endParaRPr sz="1200">
              <a:solidFill>
                <a:srgbClr val="000000"/>
              </a:solidFill>
              <a:latin typeface="Arial"/>
              <a:ea typeface="Arial"/>
              <a:cs typeface="Arial"/>
              <a:sym typeface="Arial"/>
            </a:endParaRPr>
          </a:p>
        </p:txBody>
      </p:sp>
      <p:pic>
        <p:nvPicPr>
          <p:cNvPr descr="shutterstock_429987889_edited.jpg" id="187" name="Google Shape;187;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pic>
        <p:nvPicPr>
          <p:cNvPr id="188" name="Google Shape;188;p19"/>
          <p:cNvPicPr preferRelativeResize="0"/>
          <p:nvPr/>
        </p:nvPicPr>
        <p:blipFill rotWithShape="1">
          <a:blip r:embed="rId4">
            <a:alphaModFix/>
          </a:blip>
          <a:srcRect b="45324" l="0" r="0" t="33228"/>
          <a:stretch/>
        </p:blipFill>
        <p:spPr>
          <a:xfrm>
            <a:off x="0" y="3835675"/>
            <a:ext cx="9144003" cy="1307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0"/>
          <p:cNvSpPr txBox="1"/>
          <p:nvPr>
            <p:ph type="title"/>
          </p:nvPr>
        </p:nvSpPr>
        <p:spPr>
          <a:xfrm>
            <a:off x="727650" y="6502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Problem Statement</a:t>
            </a:r>
            <a:endParaRPr sz="2200"/>
          </a:p>
        </p:txBody>
      </p:sp>
      <p:sp>
        <p:nvSpPr>
          <p:cNvPr id="194" name="Google Shape;194;p20"/>
          <p:cNvSpPr/>
          <p:nvPr/>
        </p:nvSpPr>
        <p:spPr>
          <a:xfrm>
            <a:off x="1400790" y="18858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endParaRPr>
          </a:p>
        </p:txBody>
      </p:sp>
      <p:sp>
        <p:nvSpPr>
          <p:cNvPr id="195" name="Google Shape;195;p20"/>
          <p:cNvSpPr txBox="1"/>
          <p:nvPr>
            <p:ph idx="1" type="body"/>
          </p:nvPr>
        </p:nvSpPr>
        <p:spPr>
          <a:xfrm>
            <a:off x="1847699" y="1702213"/>
            <a:ext cx="55566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600">
                <a:solidFill>
                  <a:srgbClr val="000000"/>
                </a:solidFill>
                <a:latin typeface="Arial"/>
                <a:ea typeface="Arial"/>
                <a:cs typeface="Arial"/>
                <a:sym typeface="Arial"/>
              </a:rPr>
              <a:t>Problem</a:t>
            </a:r>
            <a:r>
              <a:rPr lang="en-GB" sz="1600">
                <a:solidFill>
                  <a:srgbClr val="000000"/>
                </a:solidFill>
                <a:latin typeface="Arial"/>
                <a:ea typeface="Arial"/>
                <a:cs typeface="Arial"/>
                <a:sym typeface="Arial"/>
              </a:rPr>
              <a:t>: The apartment rental market is highly dynamic and difficult to predict.</a:t>
            </a:r>
            <a:endParaRPr sz="1600"/>
          </a:p>
        </p:txBody>
      </p:sp>
      <p:sp>
        <p:nvSpPr>
          <p:cNvPr id="196" name="Google Shape;196;p20"/>
          <p:cNvSpPr/>
          <p:nvPr/>
        </p:nvSpPr>
        <p:spPr>
          <a:xfrm>
            <a:off x="1400790" y="307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endParaRPr>
          </a:p>
        </p:txBody>
      </p:sp>
      <p:sp>
        <p:nvSpPr>
          <p:cNvPr id="197" name="Google Shape;197;p20"/>
          <p:cNvSpPr txBox="1"/>
          <p:nvPr>
            <p:ph idx="1" type="body"/>
          </p:nvPr>
        </p:nvSpPr>
        <p:spPr>
          <a:xfrm>
            <a:off x="1847699" y="2932375"/>
            <a:ext cx="56781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600">
                <a:solidFill>
                  <a:srgbClr val="000000"/>
                </a:solidFill>
                <a:latin typeface="Arial"/>
                <a:ea typeface="Arial"/>
                <a:cs typeface="Arial"/>
                <a:sym typeface="Arial"/>
              </a:rPr>
              <a:t>Need</a:t>
            </a:r>
            <a:r>
              <a:rPr lang="en-GB" sz="1600">
                <a:solidFill>
                  <a:srgbClr val="000000"/>
                </a:solidFill>
                <a:latin typeface="Arial"/>
                <a:ea typeface="Arial"/>
                <a:cs typeface="Arial"/>
                <a:sym typeface="Arial"/>
              </a:rPr>
              <a:t>: There’s a demand for data-driven insights that can help renters, landlords, and investors make better decisions.</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1" name="Shape 201"/>
        <p:cNvGrpSpPr/>
        <p:nvPr/>
      </p:nvGrpSpPr>
      <p:grpSpPr>
        <a:xfrm>
          <a:off x="0" y="0"/>
          <a:ext cx="0" cy="0"/>
          <a:chOff x="0" y="0"/>
          <a:chExt cx="0" cy="0"/>
        </a:xfrm>
      </p:grpSpPr>
      <p:sp>
        <p:nvSpPr>
          <p:cNvPr id="202" name="Google Shape;202;p21"/>
          <p:cNvSpPr txBox="1"/>
          <p:nvPr>
            <p:ph type="title"/>
          </p:nvPr>
        </p:nvSpPr>
        <p:spPr>
          <a:xfrm>
            <a:off x="711525" y="588600"/>
            <a:ext cx="7010100" cy="5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Data Cleaning</a:t>
            </a:r>
            <a:endParaRPr sz="2200"/>
          </a:p>
        </p:txBody>
      </p:sp>
      <p:sp>
        <p:nvSpPr>
          <p:cNvPr id="203" name="Google Shape;203;p21"/>
          <p:cNvSpPr txBox="1"/>
          <p:nvPr>
            <p:ph idx="4294967295" type="body"/>
          </p:nvPr>
        </p:nvSpPr>
        <p:spPr>
          <a:xfrm>
            <a:off x="711525" y="1320550"/>
            <a:ext cx="7897500" cy="3537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600" u="sng">
                <a:solidFill>
                  <a:schemeClr val="lt1"/>
                </a:solidFill>
                <a:latin typeface="Arial"/>
                <a:ea typeface="Arial"/>
                <a:cs typeface="Arial"/>
                <a:sym typeface="Arial"/>
              </a:rPr>
              <a:t>Initial Data Cleaning</a:t>
            </a:r>
            <a:r>
              <a:rPr lang="en-GB" sz="1600">
                <a:solidFill>
                  <a:schemeClr val="lt1"/>
                </a:solidFill>
                <a:latin typeface="Arial"/>
                <a:ea typeface="Arial"/>
                <a:cs typeface="Arial"/>
                <a:sym typeface="Arial"/>
              </a:rPr>
              <a:t>:</a:t>
            </a:r>
            <a:endParaRPr sz="1600">
              <a:solidFill>
                <a:schemeClr val="lt1"/>
              </a:solidFill>
              <a:latin typeface="Arial"/>
              <a:ea typeface="Arial"/>
              <a:cs typeface="Arial"/>
              <a:sym typeface="Arial"/>
            </a:endParaRPr>
          </a:p>
          <a:p>
            <a:pPr indent="-323850" lvl="0" marL="457200" rtl="0" algn="l">
              <a:lnSpc>
                <a:spcPct val="150000"/>
              </a:lnSpc>
              <a:spcBef>
                <a:spcPts val="1200"/>
              </a:spcBef>
              <a:spcAft>
                <a:spcPts val="0"/>
              </a:spcAft>
              <a:buClr>
                <a:schemeClr val="lt1"/>
              </a:buClr>
              <a:buSzPts val="1500"/>
              <a:buFont typeface="Arial"/>
              <a:buChar char="●"/>
            </a:pPr>
            <a:r>
              <a:rPr lang="en-GB" sz="1600">
                <a:solidFill>
                  <a:schemeClr val="lt1"/>
                </a:solidFill>
                <a:latin typeface="Arial"/>
                <a:ea typeface="Arial"/>
                <a:cs typeface="Arial"/>
                <a:sym typeface="Arial"/>
              </a:rPr>
              <a:t>Used Apache Spark to load and preprocess the raw data, including removing delimiters, and subsequently loaded the cleaned data into Pandas for further analysis.</a:t>
            </a:r>
            <a:endParaRPr sz="1600">
              <a:solidFill>
                <a:schemeClr val="lt1"/>
              </a:solidFill>
              <a:latin typeface="Arial"/>
              <a:ea typeface="Arial"/>
              <a:cs typeface="Arial"/>
              <a:sym typeface="Arial"/>
            </a:endParaRPr>
          </a:p>
          <a:p>
            <a:pPr indent="-323850" lvl="0" marL="457200" rtl="0" algn="l">
              <a:lnSpc>
                <a:spcPct val="150000"/>
              </a:lnSpc>
              <a:spcBef>
                <a:spcPts val="0"/>
              </a:spcBef>
              <a:spcAft>
                <a:spcPts val="0"/>
              </a:spcAft>
              <a:buClr>
                <a:schemeClr val="lt1"/>
              </a:buClr>
              <a:buSzPts val="1500"/>
              <a:buFont typeface="Arial"/>
              <a:buChar char="●"/>
            </a:pPr>
            <a:r>
              <a:rPr lang="en-GB" sz="1600">
                <a:solidFill>
                  <a:schemeClr val="lt1"/>
                </a:solidFill>
                <a:latin typeface="Arial"/>
                <a:ea typeface="Arial"/>
                <a:cs typeface="Arial"/>
                <a:sym typeface="Arial"/>
              </a:rPr>
              <a:t>Missing values imputation</a:t>
            </a:r>
            <a:endParaRPr sz="1600">
              <a:solidFill>
                <a:schemeClr val="lt1"/>
              </a:solidFill>
              <a:latin typeface="Arial"/>
              <a:ea typeface="Arial"/>
              <a:cs typeface="Arial"/>
              <a:sym typeface="Arial"/>
            </a:endParaRPr>
          </a:p>
          <a:p>
            <a:pPr indent="-323850" lvl="0" marL="457200" rtl="0" algn="l">
              <a:lnSpc>
                <a:spcPct val="150000"/>
              </a:lnSpc>
              <a:spcBef>
                <a:spcPts val="0"/>
              </a:spcBef>
              <a:spcAft>
                <a:spcPts val="0"/>
              </a:spcAft>
              <a:buClr>
                <a:schemeClr val="lt1"/>
              </a:buClr>
              <a:buSzPts val="1500"/>
              <a:buFont typeface="Arial"/>
              <a:buChar char="●"/>
            </a:pPr>
            <a:r>
              <a:rPr lang="en-GB" sz="1600">
                <a:solidFill>
                  <a:schemeClr val="lt1"/>
                </a:solidFill>
                <a:latin typeface="Arial"/>
                <a:ea typeface="Arial"/>
                <a:cs typeface="Arial"/>
                <a:sym typeface="Arial"/>
              </a:rPr>
              <a:t>Used one-hot encoding for categorical variables (e.g., source, category, state).</a:t>
            </a:r>
            <a:endParaRPr sz="1600">
              <a:solidFill>
                <a:schemeClr val="lt1"/>
              </a:solidFill>
              <a:latin typeface="Arial"/>
              <a:ea typeface="Arial"/>
              <a:cs typeface="Arial"/>
              <a:sym typeface="Arial"/>
            </a:endParaRPr>
          </a:p>
          <a:p>
            <a:pPr indent="-323850" lvl="0" marL="457200" rtl="0" algn="l">
              <a:lnSpc>
                <a:spcPct val="150000"/>
              </a:lnSpc>
              <a:spcBef>
                <a:spcPts val="0"/>
              </a:spcBef>
              <a:spcAft>
                <a:spcPts val="0"/>
              </a:spcAft>
              <a:buClr>
                <a:schemeClr val="lt1"/>
              </a:buClr>
              <a:buSzPts val="1500"/>
              <a:buFont typeface="Arial"/>
              <a:buChar char="●"/>
            </a:pPr>
            <a:r>
              <a:rPr lang="en-GB" sz="1600">
                <a:solidFill>
                  <a:schemeClr val="lt1"/>
                </a:solidFill>
                <a:latin typeface="Arial"/>
                <a:ea typeface="Arial"/>
                <a:cs typeface="Arial"/>
                <a:sym typeface="Arial"/>
              </a:rPr>
              <a:t>Mapped boolean columns (e.g., has_photo) to numerical values.</a:t>
            </a:r>
            <a:endParaRPr sz="1600">
              <a:solidFill>
                <a:schemeClr val="lt1"/>
              </a:solidFill>
              <a:latin typeface="Arial"/>
              <a:ea typeface="Arial"/>
              <a:cs typeface="Arial"/>
              <a:sym typeface="Arial"/>
            </a:endParaRPr>
          </a:p>
          <a:p>
            <a:pPr indent="-323850" lvl="0" marL="457200" rtl="0" algn="l">
              <a:lnSpc>
                <a:spcPct val="150000"/>
              </a:lnSpc>
              <a:spcBef>
                <a:spcPts val="0"/>
              </a:spcBef>
              <a:spcAft>
                <a:spcPts val="0"/>
              </a:spcAft>
              <a:buClr>
                <a:schemeClr val="lt1"/>
              </a:buClr>
              <a:buSzPts val="1500"/>
              <a:buFont typeface="Arial"/>
              <a:buChar char="●"/>
            </a:pPr>
            <a:r>
              <a:rPr lang="en-GB" sz="1600">
                <a:solidFill>
                  <a:schemeClr val="lt1"/>
                </a:solidFill>
                <a:latin typeface="Arial"/>
                <a:ea typeface="Arial"/>
                <a:cs typeface="Arial"/>
                <a:sym typeface="Arial"/>
              </a:rPr>
              <a:t>Outlier capping using IQR method</a:t>
            </a:r>
            <a:endParaRPr sz="1600">
              <a:solidFill>
                <a:schemeClr val="lt1"/>
              </a:solidFill>
              <a:latin typeface="Arial"/>
              <a:ea typeface="Arial"/>
              <a:cs typeface="Arial"/>
              <a:sym typeface="Arial"/>
            </a:endParaRPr>
          </a:p>
          <a:p>
            <a:pPr indent="-323850" lvl="0" marL="457200" rtl="0" algn="l">
              <a:lnSpc>
                <a:spcPct val="150000"/>
              </a:lnSpc>
              <a:spcBef>
                <a:spcPts val="0"/>
              </a:spcBef>
              <a:spcAft>
                <a:spcPts val="0"/>
              </a:spcAft>
              <a:buClr>
                <a:schemeClr val="lt1"/>
              </a:buClr>
              <a:buSzPts val="1500"/>
              <a:buFont typeface="Arial"/>
              <a:buChar char="●"/>
            </a:pPr>
            <a:r>
              <a:rPr lang="en-GB" sz="1600">
                <a:solidFill>
                  <a:schemeClr val="lt1"/>
                </a:solidFill>
                <a:latin typeface="Arial"/>
                <a:ea typeface="Arial"/>
                <a:cs typeface="Arial"/>
                <a:sym typeface="Arial"/>
              </a:rPr>
              <a:t>Extracted year and month from the time column.</a:t>
            </a:r>
            <a:endParaRPr sz="1600">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7" name="Shape 207"/>
        <p:cNvGrpSpPr/>
        <p:nvPr/>
      </p:nvGrpSpPr>
      <p:grpSpPr>
        <a:xfrm>
          <a:off x="0" y="0"/>
          <a:ext cx="0" cy="0"/>
          <a:chOff x="0" y="0"/>
          <a:chExt cx="0" cy="0"/>
        </a:xfrm>
      </p:grpSpPr>
      <p:sp>
        <p:nvSpPr>
          <p:cNvPr id="208" name="Google Shape;208;p22"/>
          <p:cNvSpPr txBox="1"/>
          <p:nvPr>
            <p:ph type="title"/>
          </p:nvPr>
        </p:nvSpPr>
        <p:spPr>
          <a:xfrm>
            <a:off x="711525" y="570125"/>
            <a:ext cx="7010100" cy="47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50"/>
              <a:t>Data Cleaning</a:t>
            </a:r>
            <a:endParaRPr sz="2250"/>
          </a:p>
        </p:txBody>
      </p:sp>
      <p:sp>
        <p:nvSpPr>
          <p:cNvPr id="209" name="Google Shape;209;p22"/>
          <p:cNvSpPr txBox="1"/>
          <p:nvPr>
            <p:ph idx="4294967295" type="body"/>
          </p:nvPr>
        </p:nvSpPr>
        <p:spPr>
          <a:xfrm>
            <a:off x="711525" y="1487550"/>
            <a:ext cx="7897500" cy="3537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600" u="sng">
                <a:solidFill>
                  <a:srgbClr val="FFFFFF"/>
                </a:solidFill>
                <a:latin typeface="Arial"/>
                <a:ea typeface="Arial"/>
                <a:cs typeface="Arial"/>
                <a:sym typeface="Arial"/>
              </a:rPr>
              <a:t>Feature Engineering and Enrichment</a:t>
            </a:r>
            <a:r>
              <a:rPr lang="en-GB" sz="1600">
                <a:solidFill>
                  <a:srgbClr val="FFFFFF"/>
                </a:solidFill>
                <a:latin typeface="Arial"/>
                <a:ea typeface="Arial"/>
                <a:cs typeface="Arial"/>
                <a:sym typeface="Arial"/>
              </a:rPr>
              <a:t>:</a:t>
            </a:r>
            <a:endParaRPr sz="1600">
              <a:solidFill>
                <a:srgbClr val="FFFFFF"/>
              </a:solidFill>
              <a:latin typeface="Arial"/>
              <a:ea typeface="Arial"/>
              <a:cs typeface="Arial"/>
              <a:sym typeface="Arial"/>
            </a:endParaRPr>
          </a:p>
          <a:p>
            <a:pPr indent="-317500" lvl="0" marL="457200" rtl="0" algn="l">
              <a:lnSpc>
                <a:spcPct val="150000"/>
              </a:lnSpc>
              <a:spcBef>
                <a:spcPts val="900"/>
              </a:spcBef>
              <a:spcAft>
                <a:spcPts val="0"/>
              </a:spcAft>
              <a:buClr>
                <a:srgbClr val="FFFFFF"/>
              </a:buClr>
              <a:buSzPts val="1400"/>
              <a:buFont typeface="Arial"/>
              <a:buChar char="●"/>
            </a:pPr>
            <a:r>
              <a:rPr lang="en-GB" sz="1600">
                <a:solidFill>
                  <a:srgbClr val="FFFFFF"/>
                </a:solidFill>
                <a:latin typeface="Arial"/>
                <a:ea typeface="Arial"/>
                <a:cs typeface="Arial"/>
                <a:sym typeface="Arial"/>
              </a:rPr>
              <a:t>Handled Missing Geographic Data, city name and state columns using reverse geocoding based on latitude and longitude.</a:t>
            </a:r>
            <a:endParaRPr sz="100">
              <a:solidFill>
                <a:srgbClr val="FFFFFF"/>
              </a:solidFill>
              <a:latin typeface="Arial"/>
              <a:ea typeface="Arial"/>
              <a:cs typeface="Arial"/>
              <a:sym typeface="Arial"/>
            </a:endParaRPr>
          </a:p>
          <a:p>
            <a:pPr indent="-317500" lvl="0" marL="457200" rtl="0" algn="l">
              <a:lnSpc>
                <a:spcPct val="150000"/>
              </a:lnSpc>
              <a:spcBef>
                <a:spcPts val="0"/>
              </a:spcBef>
              <a:spcAft>
                <a:spcPts val="0"/>
              </a:spcAft>
              <a:buClr>
                <a:srgbClr val="FFFFFF"/>
              </a:buClr>
              <a:buSzPts val="1400"/>
              <a:buFont typeface="Arial"/>
              <a:buChar char="●"/>
            </a:pPr>
            <a:r>
              <a:rPr lang="en-GB" sz="1600">
                <a:solidFill>
                  <a:srgbClr val="FFFFFF"/>
                </a:solidFill>
                <a:latin typeface="Arial"/>
                <a:ea typeface="Arial"/>
                <a:cs typeface="Arial"/>
                <a:sym typeface="Arial"/>
              </a:rPr>
              <a:t>Transformed Amenities Column into multiple binary columns (e.g., “Gym, Pool, Parking”) using one-hot encoding.</a:t>
            </a:r>
            <a:endParaRPr sz="200">
              <a:solidFill>
                <a:srgbClr val="FFFFFF"/>
              </a:solidFill>
              <a:latin typeface="Arial"/>
              <a:ea typeface="Arial"/>
              <a:cs typeface="Arial"/>
              <a:sym typeface="Arial"/>
            </a:endParaRPr>
          </a:p>
          <a:p>
            <a:pPr indent="-317500" lvl="0" marL="457200" rtl="0" algn="l">
              <a:lnSpc>
                <a:spcPct val="150000"/>
              </a:lnSpc>
              <a:spcBef>
                <a:spcPts val="0"/>
              </a:spcBef>
              <a:spcAft>
                <a:spcPts val="0"/>
              </a:spcAft>
              <a:buClr>
                <a:srgbClr val="FFFFFF"/>
              </a:buClr>
              <a:buSzPts val="1400"/>
              <a:buFont typeface="Arial"/>
              <a:buChar char="●"/>
            </a:pPr>
            <a:r>
              <a:rPr lang="en-GB" sz="1600">
                <a:solidFill>
                  <a:srgbClr val="FFFFFF"/>
                </a:solidFill>
                <a:latin typeface="Arial"/>
                <a:ea typeface="Arial"/>
                <a:cs typeface="Arial"/>
                <a:sym typeface="Arial"/>
              </a:rPr>
              <a:t>Final Feature Selection was done using the correlation matrix to identify features that strongly correlate with price. </a:t>
            </a:r>
            <a:endParaRPr sz="1500">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3"/>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4600"/>
              <a:t>Machine Learning</a:t>
            </a:r>
            <a:endParaRPr sz="4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649625" y="624525"/>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200">
                <a:solidFill>
                  <a:srgbClr val="0E0E0E"/>
                </a:solidFill>
                <a:latin typeface="Arial"/>
                <a:ea typeface="Arial"/>
                <a:cs typeface="Arial"/>
                <a:sym typeface="Arial"/>
              </a:rPr>
              <a:t>Preprocessing for Machine Learning</a:t>
            </a:r>
            <a:endParaRPr sz="2200">
              <a:solidFill>
                <a:srgbClr val="0E0E0E"/>
              </a:solidFill>
              <a:latin typeface="Arial"/>
              <a:ea typeface="Arial"/>
              <a:cs typeface="Arial"/>
              <a:sym typeface="Arial"/>
            </a:endParaRPr>
          </a:p>
          <a:p>
            <a:pPr indent="0" lvl="0" marL="0" rtl="0" algn="l">
              <a:spcBef>
                <a:spcPts val="0"/>
              </a:spcBef>
              <a:spcAft>
                <a:spcPts val="0"/>
              </a:spcAft>
              <a:buNone/>
            </a:pPr>
            <a:r>
              <a:t/>
            </a:r>
            <a:endParaRPr/>
          </a:p>
        </p:txBody>
      </p:sp>
      <p:sp>
        <p:nvSpPr>
          <p:cNvPr id="220" name="Google Shape;220;p24"/>
          <p:cNvSpPr txBox="1"/>
          <p:nvPr>
            <p:ph idx="1" type="body"/>
          </p:nvPr>
        </p:nvSpPr>
        <p:spPr>
          <a:xfrm>
            <a:off x="649625" y="1598500"/>
            <a:ext cx="7266000" cy="32334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000000"/>
              </a:buClr>
              <a:buSzPts val="1300"/>
              <a:buFont typeface="Arial"/>
              <a:buChar char="●"/>
            </a:pPr>
            <a:r>
              <a:rPr b="1" lang="en-GB" sz="1600">
                <a:solidFill>
                  <a:srgbClr val="000000"/>
                </a:solidFill>
                <a:latin typeface="Arial"/>
                <a:ea typeface="Arial"/>
                <a:cs typeface="Arial"/>
                <a:sym typeface="Arial"/>
              </a:rPr>
              <a:t>Encoding</a:t>
            </a:r>
            <a:r>
              <a:rPr lang="en-GB" sz="1600">
                <a:solidFill>
                  <a:srgbClr val="000000"/>
                </a:solidFill>
                <a:latin typeface="Arial"/>
                <a:ea typeface="Arial"/>
                <a:cs typeface="Arial"/>
                <a:sym typeface="Arial"/>
              </a:rPr>
              <a:t>:</a:t>
            </a:r>
            <a:r>
              <a:rPr lang="en-GB" sz="1600">
                <a:solidFill>
                  <a:srgbClr val="000000"/>
                </a:solidFill>
                <a:latin typeface="Arial"/>
                <a:ea typeface="Arial"/>
                <a:cs typeface="Arial"/>
                <a:sym typeface="Arial"/>
              </a:rPr>
              <a:t> Applied one-hot encoding to categorical variables</a:t>
            </a:r>
            <a:endParaRPr sz="1600">
              <a:solidFill>
                <a:srgbClr val="000000"/>
              </a:solidFill>
              <a:latin typeface="Arial"/>
              <a:ea typeface="Arial"/>
              <a:cs typeface="Arial"/>
              <a:sym typeface="Arial"/>
            </a:endParaRPr>
          </a:p>
          <a:p>
            <a:pPr indent="0" lvl="0" marL="457200" rtl="0" algn="l">
              <a:lnSpc>
                <a:spcPct val="150000"/>
              </a:lnSpc>
              <a:spcBef>
                <a:spcPts val="1600"/>
              </a:spcBef>
              <a:spcAft>
                <a:spcPts val="0"/>
              </a:spcAft>
              <a:buNone/>
            </a:pPr>
            <a:r>
              <a:t/>
            </a:r>
            <a:endParaRPr sz="100">
              <a:solidFill>
                <a:srgbClr val="000000"/>
              </a:solidFill>
              <a:latin typeface="Arial"/>
              <a:ea typeface="Arial"/>
              <a:cs typeface="Arial"/>
              <a:sym typeface="Arial"/>
            </a:endParaRPr>
          </a:p>
          <a:p>
            <a:pPr indent="-311150" lvl="0" marL="457200" rtl="0" algn="l">
              <a:lnSpc>
                <a:spcPct val="150000"/>
              </a:lnSpc>
              <a:spcBef>
                <a:spcPts val="1600"/>
              </a:spcBef>
              <a:spcAft>
                <a:spcPts val="0"/>
              </a:spcAft>
              <a:buClr>
                <a:srgbClr val="000000"/>
              </a:buClr>
              <a:buSzPts val="1300"/>
              <a:buFont typeface="Arial"/>
              <a:buChar char="●"/>
            </a:pPr>
            <a:r>
              <a:rPr b="1" lang="en-GB" sz="1600">
                <a:solidFill>
                  <a:srgbClr val="000000"/>
                </a:solidFill>
                <a:latin typeface="Arial"/>
                <a:ea typeface="Arial"/>
                <a:cs typeface="Arial"/>
                <a:sym typeface="Arial"/>
              </a:rPr>
              <a:t>Scaling</a:t>
            </a:r>
            <a:r>
              <a:rPr lang="en-GB" sz="1600">
                <a:solidFill>
                  <a:srgbClr val="000000"/>
                </a:solidFill>
                <a:latin typeface="Arial"/>
                <a:ea typeface="Arial"/>
                <a:cs typeface="Arial"/>
                <a:sym typeface="Arial"/>
              </a:rPr>
              <a:t>: Standardized numerical features such as price, square feet, bathrooms, etc., to ensure uniform scaling.</a:t>
            </a:r>
            <a:endParaRPr sz="1600">
              <a:solidFill>
                <a:srgbClr val="000000"/>
              </a:solidFill>
              <a:latin typeface="Arial"/>
              <a:ea typeface="Arial"/>
              <a:cs typeface="Arial"/>
              <a:sym typeface="Arial"/>
            </a:endParaRPr>
          </a:p>
          <a:p>
            <a:pPr indent="0" lvl="0" marL="457200" rtl="0" algn="l">
              <a:lnSpc>
                <a:spcPct val="150000"/>
              </a:lnSpc>
              <a:spcBef>
                <a:spcPts val="1600"/>
              </a:spcBef>
              <a:spcAft>
                <a:spcPts val="0"/>
              </a:spcAft>
              <a:buNone/>
            </a:pPr>
            <a:r>
              <a:t/>
            </a:r>
            <a:endParaRPr sz="100">
              <a:solidFill>
                <a:srgbClr val="000000"/>
              </a:solidFill>
              <a:latin typeface="Arial"/>
              <a:ea typeface="Arial"/>
              <a:cs typeface="Arial"/>
              <a:sym typeface="Arial"/>
            </a:endParaRPr>
          </a:p>
          <a:p>
            <a:pPr indent="-311150" lvl="0" marL="457200" rtl="0" algn="l">
              <a:lnSpc>
                <a:spcPct val="150000"/>
              </a:lnSpc>
              <a:spcBef>
                <a:spcPts val="1600"/>
              </a:spcBef>
              <a:spcAft>
                <a:spcPts val="0"/>
              </a:spcAft>
              <a:buClr>
                <a:srgbClr val="000000"/>
              </a:buClr>
              <a:buSzPts val="1300"/>
              <a:buFont typeface="Arial"/>
              <a:buChar char="●"/>
            </a:pPr>
            <a:r>
              <a:rPr b="1" lang="en-GB" sz="1600">
                <a:solidFill>
                  <a:srgbClr val="000000"/>
                </a:solidFill>
                <a:latin typeface="Arial"/>
                <a:ea typeface="Arial"/>
                <a:cs typeface="Arial"/>
                <a:sym typeface="Arial"/>
              </a:rPr>
              <a:t>Splitting</a:t>
            </a:r>
            <a:r>
              <a:rPr lang="en-GB" sz="1600">
                <a:solidFill>
                  <a:srgbClr val="000000"/>
                </a:solidFill>
                <a:latin typeface="Arial"/>
                <a:ea typeface="Arial"/>
                <a:cs typeface="Arial"/>
                <a:sym typeface="Arial"/>
              </a:rPr>
              <a:t>: Divided the dataset into training (80%) and testing (20%) sets for robust model evaluation.</a:t>
            </a:r>
            <a:endParaRPr sz="150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721225" y="4424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Linear </a:t>
            </a:r>
            <a:r>
              <a:rPr lang="en-GB" sz="2200"/>
              <a:t>Regression</a:t>
            </a:r>
            <a:endParaRPr sz="2200"/>
          </a:p>
          <a:p>
            <a:pPr indent="0" lvl="0" marL="0" rtl="0" algn="l">
              <a:spcBef>
                <a:spcPts val="0"/>
              </a:spcBef>
              <a:spcAft>
                <a:spcPts val="0"/>
              </a:spcAft>
              <a:buNone/>
            </a:pPr>
            <a:r>
              <a:rPr b="0" lang="en-GB" sz="2200"/>
              <a:t>01</a:t>
            </a:r>
            <a:endParaRPr b="0" sz="2200"/>
          </a:p>
        </p:txBody>
      </p:sp>
      <p:sp>
        <p:nvSpPr>
          <p:cNvPr id="226" name="Google Shape;226;p25"/>
          <p:cNvSpPr txBox="1"/>
          <p:nvPr>
            <p:ph idx="1" type="body"/>
          </p:nvPr>
        </p:nvSpPr>
        <p:spPr>
          <a:xfrm>
            <a:off x="721225" y="1364450"/>
            <a:ext cx="4224600" cy="36084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GB" sz="1600">
                <a:solidFill>
                  <a:srgbClr val="000000"/>
                </a:solidFill>
                <a:latin typeface="Arial"/>
                <a:ea typeface="Arial"/>
                <a:cs typeface="Arial"/>
                <a:sym typeface="Arial"/>
              </a:rPr>
              <a:t>Overview</a:t>
            </a:r>
            <a:endParaRPr b="1" sz="1600">
              <a:solidFill>
                <a:srgbClr val="000000"/>
              </a:solidFill>
              <a:latin typeface="Arial"/>
              <a:ea typeface="Arial"/>
              <a:cs typeface="Arial"/>
              <a:sym typeface="Arial"/>
            </a:endParaRPr>
          </a:p>
          <a:p>
            <a:pPr indent="-317500" lvl="0" marL="457200" rtl="0" algn="l">
              <a:spcBef>
                <a:spcPts val="1200"/>
              </a:spcBef>
              <a:spcAft>
                <a:spcPts val="0"/>
              </a:spcAft>
              <a:buClr>
                <a:srgbClr val="0E0E0E"/>
              </a:buClr>
              <a:buSzPts val="1400"/>
              <a:buFont typeface="Arial"/>
              <a:buChar char="●"/>
            </a:pPr>
            <a:r>
              <a:rPr lang="en-GB" sz="1500">
                <a:solidFill>
                  <a:srgbClr val="0E0E0E"/>
                </a:solidFill>
                <a:latin typeface="Arial"/>
                <a:ea typeface="Arial"/>
                <a:cs typeface="Arial"/>
                <a:sym typeface="Arial"/>
              </a:rPr>
              <a:t>Performed using Scikit-learn’s LinearRegression function.</a:t>
            </a:r>
            <a:endParaRPr sz="1500">
              <a:solidFill>
                <a:srgbClr val="0E0E0E"/>
              </a:solidFill>
              <a:latin typeface="Arial"/>
              <a:ea typeface="Arial"/>
              <a:cs typeface="Arial"/>
              <a:sym typeface="Arial"/>
            </a:endParaRPr>
          </a:p>
          <a:p>
            <a:pPr indent="-317500" lvl="0" marL="457200" rtl="0" algn="l">
              <a:spcBef>
                <a:spcPts val="0"/>
              </a:spcBef>
              <a:spcAft>
                <a:spcPts val="0"/>
              </a:spcAft>
              <a:buClr>
                <a:srgbClr val="0E0E0E"/>
              </a:buClr>
              <a:buSzPts val="1400"/>
              <a:buFont typeface="Arial"/>
              <a:buChar char="●"/>
            </a:pPr>
            <a:r>
              <a:rPr lang="en-GB" sz="1500">
                <a:solidFill>
                  <a:srgbClr val="0E0E0E"/>
                </a:solidFill>
                <a:latin typeface="Arial"/>
                <a:ea typeface="Arial"/>
                <a:cs typeface="Arial"/>
                <a:sym typeface="Arial"/>
              </a:rPr>
              <a:t>Fitted to scaled training data (X) and training data (y).</a:t>
            </a:r>
            <a:endParaRPr sz="1500">
              <a:solidFill>
                <a:srgbClr val="0E0E0E"/>
              </a:solidFill>
              <a:latin typeface="Arial"/>
              <a:ea typeface="Arial"/>
              <a:cs typeface="Arial"/>
              <a:sym typeface="Arial"/>
            </a:endParaRPr>
          </a:p>
          <a:p>
            <a:pPr indent="0" lvl="0" marL="457200" rtl="0" algn="l">
              <a:spcBef>
                <a:spcPts val="1200"/>
              </a:spcBef>
              <a:spcAft>
                <a:spcPts val="0"/>
              </a:spcAft>
              <a:buNone/>
            </a:pPr>
            <a:r>
              <a:t/>
            </a:r>
            <a:endParaRPr sz="1000">
              <a:solidFill>
                <a:srgbClr val="0E0E0E"/>
              </a:solidFill>
              <a:latin typeface="Arial"/>
              <a:ea typeface="Arial"/>
              <a:cs typeface="Arial"/>
              <a:sym typeface="Arial"/>
            </a:endParaRPr>
          </a:p>
          <a:p>
            <a:pPr indent="0" lvl="0" marL="0" rtl="0" algn="l">
              <a:spcBef>
                <a:spcPts val="1200"/>
              </a:spcBef>
              <a:spcAft>
                <a:spcPts val="0"/>
              </a:spcAft>
              <a:buNone/>
            </a:pPr>
            <a:r>
              <a:rPr b="1" lang="en-GB" sz="1600">
                <a:solidFill>
                  <a:srgbClr val="0E0E0E"/>
                </a:solidFill>
                <a:latin typeface="Arial"/>
                <a:ea typeface="Arial"/>
                <a:cs typeface="Arial"/>
                <a:sym typeface="Arial"/>
              </a:rPr>
              <a:t>Results:</a:t>
            </a:r>
            <a:endParaRPr b="1" sz="1600">
              <a:solidFill>
                <a:srgbClr val="0E0E0E"/>
              </a:solidFill>
              <a:latin typeface="Arial"/>
              <a:ea typeface="Arial"/>
              <a:cs typeface="Arial"/>
              <a:sym typeface="Arial"/>
            </a:endParaRPr>
          </a:p>
          <a:p>
            <a:pPr indent="-317500" lvl="1" marL="914400" rtl="0" algn="l">
              <a:spcBef>
                <a:spcPts val="1200"/>
              </a:spcBef>
              <a:spcAft>
                <a:spcPts val="0"/>
              </a:spcAft>
              <a:buClr>
                <a:srgbClr val="1F1F1F"/>
              </a:buClr>
              <a:buSzPts val="1400"/>
              <a:buFont typeface="Roboto"/>
              <a:buChar char="○"/>
            </a:pPr>
            <a:r>
              <a:rPr lang="en-GB" sz="1500">
                <a:solidFill>
                  <a:srgbClr val="1F1F1F"/>
                </a:solidFill>
                <a:highlight>
                  <a:srgbClr val="FFFFFF"/>
                </a:highlight>
                <a:latin typeface="Roboto"/>
                <a:ea typeface="Roboto"/>
                <a:cs typeface="Roboto"/>
                <a:sym typeface="Roboto"/>
              </a:rPr>
              <a:t>MSE: 370,387.31</a:t>
            </a:r>
            <a:endParaRPr sz="1400">
              <a:solidFill>
                <a:srgbClr val="1F1F1F"/>
              </a:solidFill>
              <a:highlight>
                <a:schemeClr val="lt1"/>
              </a:highlight>
              <a:latin typeface="Roboto"/>
              <a:ea typeface="Roboto"/>
              <a:cs typeface="Roboto"/>
              <a:sym typeface="Roboto"/>
            </a:endParaRPr>
          </a:p>
          <a:p>
            <a:pPr indent="-317500" lvl="1" marL="914400" rtl="0" algn="l">
              <a:spcBef>
                <a:spcPts val="0"/>
              </a:spcBef>
              <a:spcAft>
                <a:spcPts val="0"/>
              </a:spcAft>
              <a:buClr>
                <a:srgbClr val="1F1F1F"/>
              </a:buClr>
              <a:buSzPts val="1400"/>
              <a:buFont typeface="Roboto"/>
              <a:buChar char="○"/>
            </a:pPr>
            <a:r>
              <a:rPr lang="en-GB" sz="1400">
                <a:solidFill>
                  <a:srgbClr val="1F1F1F"/>
                </a:solidFill>
                <a:highlight>
                  <a:schemeClr val="lt1"/>
                </a:highlight>
                <a:latin typeface="Roboto"/>
                <a:ea typeface="Roboto"/>
                <a:cs typeface="Roboto"/>
                <a:sym typeface="Roboto"/>
              </a:rPr>
              <a:t>R-squared: 0.4437 </a:t>
            </a:r>
            <a:r>
              <a:rPr lang="en-GB" sz="1500">
                <a:solidFill>
                  <a:srgbClr val="1F1F1F"/>
                </a:solidFill>
                <a:highlight>
                  <a:srgbClr val="FFFFFF"/>
                </a:highlight>
                <a:latin typeface="Roboto"/>
                <a:ea typeface="Roboto"/>
                <a:cs typeface="Roboto"/>
                <a:sym typeface="Roboto"/>
              </a:rPr>
              <a:t>44.37%</a:t>
            </a:r>
            <a:endParaRPr sz="1500">
              <a:solidFill>
                <a:srgbClr val="0E0E0E"/>
              </a:solidFill>
              <a:latin typeface="Arial"/>
              <a:ea typeface="Arial"/>
              <a:cs typeface="Arial"/>
              <a:sym typeface="Arial"/>
            </a:endParaRPr>
          </a:p>
          <a:p>
            <a:pPr indent="0" lvl="0" marL="0" rtl="0" algn="l">
              <a:spcBef>
                <a:spcPts val="1000"/>
              </a:spcBef>
              <a:spcAft>
                <a:spcPts val="1600"/>
              </a:spcAft>
              <a:buNone/>
            </a:pPr>
            <a:r>
              <a:t/>
            </a:r>
            <a:endParaRPr sz="1200">
              <a:solidFill>
                <a:srgbClr val="0E0E0E"/>
              </a:solidFill>
              <a:latin typeface="Arial"/>
              <a:ea typeface="Arial"/>
              <a:cs typeface="Arial"/>
              <a:sym typeface="Arial"/>
            </a:endParaRPr>
          </a:p>
        </p:txBody>
      </p:sp>
      <p:sp>
        <p:nvSpPr>
          <p:cNvPr id="227" name="Google Shape;227;p25"/>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FFFFFF"/>
                </a:solidFill>
              </a:rPr>
              <a:t>QUICK TIP</a:t>
            </a:r>
            <a:endParaRPr b="1" sz="12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n-GB" sz="700">
                <a:solidFill>
                  <a:srgbClr val="D9F0FF"/>
                </a:solidFill>
              </a:rPr>
              <a:t>Try rightclicking on a photo and using "Replace Image" to show your own photo.</a:t>
            </a:r>
            <a:endParaRPr sz="700">
              <a:solidFill>
                <a:srgbClr val="D9F0FF"/>
              </a:solidFill>
            </a:endParaRPr>
          </a:p>
        </p:txBody>
      </p:sp>
      <p:pic>
        <p:nvPicPr>
          <p:cNvPr id="228" name="Google Shape;228;p25"/>
          <p:cNvPicPr preferRelativeResize="0"/>
          <p:nvPr/>
        </p:nvPicPr>
        <p:blipFill>
          <a:blip r:embed="rId3">
            <a:alphaModFix/>
          </a:blip>
          <a:stretch>
            <a:fillRect/>
          </a:stretch>
        </p:blipFill>
        <p:spPr>
          <a:xfrm>
            <a:off x="5101550" y="1119325"/>
            <a:ext cx="3606678" cy="3125788"/>
          </a:xfrm>
          <a:prstGeom prst="rect">
            <a:avLst/>
          </a:prstGeom>
          <a:noFill/>
          <a:ln>
            <a:noFill/>
          </a:ln>
        </p:spPr>
      </p:pic>
      <p:sp>
        <p:nvSpPr>
          <p:cNvPr id="229" name="Google Shape;229;p25"/>
          <p:cNvSpPr txBox="1"/>
          <p:nvPr/>
        </p:nvSpPr>
        <p:spPr>
          <a:xfrm>
            <a:off x="7074125" y="4327725"/>
            <a:ext cx="2083500" cy="8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accent1"/>
                </a:solidFill>
                <a:latin typeface="Lato"/>
                <a:ea typeface="Lato"/>
                <a:cs typeface="Lato"/>
                <a:sym typeface="Lato"/>
              </a:rPr>
              <a:t>Source: Spiceworks.com</a:t>
            </a:r>
            <a:endParaRPr sz="800">
              <a:solidFill>
                <a:schemeClr val="accen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6"/>
          <p:cNvSpPr txBox="1"/>
          <p:nvPr>
            <p:ph type="title"/>
          </p:nvPr>
        </p:nvSpPr>
        <p:spPr>
          <a:xfrm>
            <a:off x="618825" y="421075"/>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Neural Networks</a:t>
            </a:r>
            <a:endParaRPr sz="2200"/>
          </a:p>
          <a:p>
            <a:pPr indent="0" lvl="0" marL="0" rtl="0" algn="l">
              <a:spcBef>
                <a:spcPts val="0"/>
              </a:spcBef>
              <a:spcAft>
                <a:spcPts val="0"/>
              </a:spcAft>
              <a:buNone/>
            </a:pPr>
            <a:r>
              <a:rPr b="0" lang="en-GB" sz="2200"/>
              <a:t>02</a:t>
            </a:r>
            <a:endParaRPr b="0" sz="2200"/>
          </a:p>
        </p:txBody>
      </p:sp>
      <p:sp>
        <p:nvSpPr>
          <p:cNvPr id="235" name="Google Shape;235;p26"/>
          <p:cNvSpPr txBox="1"/>
          <p:nvPr>
            <p:ph idx="1" type="body"/>
          </p:nvPr>
        </p:nvSpPr>
        <p:spPr>
          <a:xfrm>
            <a:off x="618825" y="1106375"/>
            <a:ext cx="5037600" cy="3962700"/>
          </a:xfrm>
          <a:prstGeom prst="rect">
            <a:avLst/>
          </a:prstGeom>
        </p:spPr>
        <p:txBody>
          <a:bodyPr anchorCtr="0" anchor="t" bIns="91425" lIns="91425" spcFirstLastPara="1" rIns="91425" wrap="square" tIns="90000">
            <a:noAutofit/>
          </a:bodyPr>
          <a:lstStyle/>
          <a:p>
            <a:pPr indent="0" lvl="0" marL="0" rtl="0" algn="l">
              <a:lnSpc>
                <a:spcPct val="100000"/>
              </a:lnSpc>
              <a:spcBef>
                <a:spcPts val="1400"/>
              </a:spcBef>
              <a:spcAft>
                <a:spcPts val="0"/>
              </a:spcAft>
              <a:buNone/>
            </a:pPr>
            <a:r>
              <a:rPr b="1" lang="en-GB" sz="1200" u="sng">
                <a:solidFill>
                  <a:srgbClr val="000000"/>
                </a:solidFill>
                <a:latin typeface="Arial"/>
                <a:ea typeface="Arial"/>
                <a:cs typeface="Arial"/>
                <a:sym typeface="Arial"/>
              </a:rPr>
              <a:t>Enhanced model</a:t>
            </a:r>
            <a:r>
              <a:rPr b="1" lang="en-GB" sz="1200" u="sng">
                <a:solidFill>
                  <a:srgbClr val="000000"/>
                </a:solidFill>
                <a:latin typeface="Arial"/>
                <a:ea typeface="Arial"/>
                <a:cs typeface="Arial"/>
                <a:sym typeface="Arial"/>
              </a:rPr>
              <a:t> a</a:t>
            </a:r>
            <a:r>
              <a:rPr b="1" lang="en-GB" sz="1200" u="sng">
                <a:solidFill>
                  <a:srgbClr val="000000"/>
                </a:solidFill>
                <a:latin typeface="Arial"/>
                <a:ea typeface="Arial"/>
                <a:cs typeface="Arial"/>
                <a:sym typeface="Arial"/>
              </a:rPr>
              <a:t>rchitecture</a:t>
            </a:r>
            <a:r>
              <a:rPr b="1" lang="en-GB" sz="1200" u="sng">
                <a:solidFill>
                  <a:srgbClr val="000000"/>
                </a:solidFill>
                <a:latin typeface="Arial"/>
                <a:ea typeface="Arial"/>
                <a:cs typeface="Arial"/>
                <a:sym typeface="Arial"/>
              </a:rPr>
              <a:t>:</a:t>
            </a:r>
            <a:endParaRPr sz="1200">
              <a:solidFill>
                <a:srgbClr val="0E0E0E"/>
              </a:solidFill>
              <a:latin typeface="Arial"/>
              <a:ea typeface="Arial"/>
              <a:cs typeface="Arial"/>
              <a:sym typeface="Arial"/>
            </a:endParaRPr>
          </a:p>
          <a:p>
            <a:pPr indent="-301625" lvl="0" marL="457200" rtl="0" algn="l">
              <a:spcBef>
                <a:spcPts val="600"/>
              </a:spcBef>
              <a:spcAft>
                <a:spcPts val="0"/>
              </a:spcAft>
              <a:buClr>
                <a:srgbClr val="0E0E0E"/>
              </a:buClr>
              <a:buSzPts val="1150"/>
              <a:buFont typeface="Arial"/>
              <a:buChar char="●"/>
            </a:pPr>
            <a:r>
              <a:rPr lang="en-GB" sz="1150">
                <a:solidFill>
                  <a:srgbClr val="0E0E0E"/>
                </a:solidFill>
                <a:latin typeface="Arial"/>
                <a:ea typeface="Arial"/>
                <a:cs typeface="Arial"/>
                <a:sym typeface="Arial"/>
              </a:rPr>
              <a:t>256 neurons in the input layer,</a:t>
            </a:r>
            <a:endParaRPr sz="1150">
              <a:solidFill>
                <a:srgbClr val="0E0E0E"/>
              </a:solidFill>
              <a:latin typeface="Arial"/>
              <a:ea typeface="Arial"/>
              <a:cs typeface="Arial"/>
              <a:sym typeface="Arial"/>
            </a:endParaRPr>
          </a:p>
          <a:p>
            <a:pPr indent="-301625" lvl="0" marL="457200" rtl="0" algn="l">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Dropout layers to prevent overfitting</a:t>
            </a:r>
            <a:endParaRPr sz="1150">
              <a:solidFill>
                <a:srgbClr val="0E0E0E"/>
              </a:solidFill>
              <a:latin typeface="Arial"/>
              <a:ea typeface="Arial"/>
              <a:cs typeface="Arial"/>
              <a:sym typeface="Arial"/>
            </a:endParaRPr>
          </a:p>
          <a:p>
            <a:pPr indent="-301625" lvl="0" marL="457200" rtl="0" algn="l">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Batch normalization for improved stability</a:t>
            </a:r>
            <a:endParaRPr sz="1150">
              <a:solidFill>
                <a:srgbClr val="0E0E0E"/>
              </a:solidFill>
              <a:latin typeface="Arial"/>
              <a:ea typeface="Arial"/>
              <a:cs typeface="Arial"/>
              <a:sym typeface="Arial"/>
            </a:endParaRPr>
          </a:p>
          <a:p>
            <a:pPr indent="0" lvl="0" marL="0" rtl="0" algn="l">
              <a:spcBef>
                <a:spcPts val="600"/>
              </a:spcBef>
              <a:spcAft>
                <a:spcPts val="0"/>
              </a:spcAft>
              <a:buNone/>
            </a:pPr>
            <a:r>
              <a:rPr lang="en-GB" sz="1150">
                <a:solidFill>
                  <a:srgbClr val="0E0E0E"/>
                </a:solidFill>
                <a:latin typeface="Arial"/>
                <a:ea typeface="Arial"/>
                <a:cs typeface="Arial"/>
                <a:sym typeface="Arial"/>
              </a:rPr>
              <a:t>This model demonstrated moderate performance</a:t>
            </a:r>
            <a:endParaRPr sz="1150">
              <a:solidFill>
                <a:srgbClr val="0E0E0E"/>
              </a:solidFill>
              <a:latin typeface="Arial"/>
              <a:ea typeface="Arial"/>
              <a:cs typeface="Arial"/>
              <a:sym typeface="Arial"/>
            </a:endParaRPr>
          </a:p>
          <a:p>
            <a:pPr indent="0" lvl="0" marL="0" rtl="0" algn="l">
              <a:lnSpc>
                <a:spcPct val="100000"/>
              </a:lnSpc>
              <a:spcBef>
                <a:spcPts val="900"/>
              </a:spcBef>
              <a:spcAft>
                <a:spcPts val="0"/>
              </a:spcAft>
              <a:buNone/>
            </a:pPr>
            <a:r>
              <a:rPr lang="en-GB" sz="1150">
                <a:solidFill>
                  <a:srgbClr val="0E0E0E"/>
                </a:solidFill>
                <a:latin typeface="Arial"/>
                <a:ea typeface="Arial"/>
                <a:cs typeface="Arial"/>
                <a:sym typeface="Arial"/>
              </a:rPr>
              <a:t>  Results:</a:t>
            </a:r>
            <a:endParaRPr sz="1150">
              <a:solidFill>
                <a:srgbClr val="0E0E0E"/>
              </a:solidFill>
              <a:latin typeface="Arial"/>
              <a:ea typeface="Arial"/>
              <a:cs typeface="Arial"/>
              <a:sym typeface="Arial"/>
            </a:endParaRPr>
          </a:p>
          <a:p>
            <a:pPr indent="-301625" lvl="1" marL="914400" rtl="0" algn="l">
              <a:lnSpc>
                <a:spcPct val="100000"/>
              </a:lnSpc>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MSE: 295,780.94</a:t>
            </a:r>
            <a:endParaRPr sz="1150">
              <a:solidFill>
                <a:srgbClr val="0E0E0E"/>
              </a:solidFill>
              <a:latin typeface="Arial"/>
              <a:ea typeface="Arial"/>
              <a:cs typeface="Arial"/>
              <a:sym typeface="Arial"/>
            </a:endParaRPr>
          </a:p>
          <a:p>
            <a:pPr indent="-301625" lvl="1" marL="914400" rtl="0" algn="l">
              <a:lnSpc>
                <a:spcPct val="100000"/>
              </a:lnSpc>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R-squared: 0.6444 (64.44%)</a:t>
            </a:r>
            <a:endParaRPr sz="1150">
              <a:solidFill>
                <a:srgbClr val="0E0E0E"/>
              </a:solidFill>
              <a:latin typeface="Arial"/>
              <a:ea typeface="Arial"/>
              <a:cs typeface="Arial"/>
              <a:sym typeface="Arial"/>
            </a:endParaRPr>
          </a:p>
          <a:p>
            <a:pPr indent="0" lvl="0" marL="0" rtl="0" algn="l">
              <a:spcBef>
                <a:spcPts val="600"/>
              </a:spcBef>
              <a:spcAft>
                <a:spcPts val="0"/>
              </a:spcAft>
              <a:buNone/>
            </a:pPr>
            <a:r>
              <a:rPr b="1" lang="en-GB" sz="1200" u="sng">
                <a:solidFill>
                  <a:srgbClr val="0E0E0E"/>
                </a:solidFill>
                <a:latin typeface="Arial"/>
                <a:ea typeface="Arial"/>
                <a:cs typeface="Arial"/>
                <a:sym typeface="Arial"/>
              </a:rPr>
              <a:t>Optimized model a</a:t>
            </a:r>
            <a:r>
              <a:rPr b="1" lang="en-GB" sz="1200" u="sng">
                <a:solidFill>
                  <a:srgbClr val="0E0E0E"/>
                </a:solidFill>
                <a:latin typeface="Arial"/>
                <a:ea typeface="Arial"/>
                <a:cs typeface="Arial"/>
                <a:sym typeface="Arial"/>
              </a:rPr>
              <a:t>rchitecture</a:t>
            </a:r>
            <a:r>
              <a:rPr b="1" lang="en-GB" sz="1200" u="sng">
                <a:solidFill>
                  <a:srgbClr val="0E0E0E"/>
                </a:solidFill>
                <a:latin typeface="Arial"/>
                <a:ea typeface="Arial"/>
                <a:cs typeface="Arial"/>
                <a:sym typeface="Arial"/>
              </a:rPr>
              <a:t>:</a:t>
            </a:r>
            <a:endParaRPr b="1" sz="1200" u="sng">
              <a:solidFill>
                <a:srgbClr val="0E0E0E"/>
              </a:solidFill>
              <a:latin typeface="Arial"/>
              <a:ea typeface="Arial"/>
              <a:cs typeface="Arial"/>
              <a:sym typeface="Arial"/>
            </a:endParaRPr>
          </a:p>
          <a:p>
            <a:pPr indent="-301625" lvl="0" marL="457200" rtl="0" algn="l">
              <a:spcBef>
                <a:spcPts val="600"/>
              </a:spcBef>
              <a:spcAft>
                <a:spcPts val="0"/>
              </a:spcAft>
              <a:buClr>
                <a:srgbClr val="1F1F1F"/>
              </a:buClr>
              <a:buSzPts val="1150"/>
              <a:buFont typeface="Roboto"/>
              <a:buChar char="●"/>
            </a:pPr>
            <a:r>
              <a:rPr lang="en-GB" sz="1150">
                <a:solidFill>
                  <a:srgbClr val="0E0E0E"/>
                </a:solidFill>
                <a:latin typeface="Arial"/>
                <a:ea typeface="Arial"/>
                <a:cs typeface="Arial"/>
                <a:sym typeface="Arial"/>
              </a:rPr>
              <a:t>Additional regularization techniques (e.g., L2 regularization),</a:t>
            </a:r>
            <a:endParaRPr sz="1150">
              <a:solidFill>
                <a:srgbClr val="0E0E0E"/>
              </a:solidFill>
              <a:latin typeface="Arial"/>
              <a:ea typeface="Arial"/>
              <a:cs typeface="Arial"/>
              <a:sym typeface="Arial"/>
            </a:endParaRPr>
          </a:p>
          <a:p>
            <a:pPr indent="-301625" lvl="0" marL="457200" rtl="0" algn="l">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Optimized learning rate, and</a:t>
            </a:r>
            <a:endParaRPr sz="1150">
              <a:solidFill>
                <a:srgbClr val="0E0E0E"/>
              </a:solidFill>
              <a:latin typeface="Arial"/>
              <a:ea typeface="Arial"/>
              <a:cs typeface="Arial"/>
              <a:sym typeface="Arial"/>
            </a:endParaRPr>
          </a:p>
          <a:p>
            <a:pPr indent="-301625" lvl="0" marL="457200" rtl="0" algn="l">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More targeted dropout rates.</a:t>
            </a:r>
            <a:endParaRPr sz="1150">
              <a:solidFill>
                <a:srgbClr val="0E0E0E"/>
              </a:solidFill>
              <a:latin typeface="Arial"/>
              <a:ea typeface="Arial"/>
              <a:cs typeface="Arial"/>
              <a:sym typeface="Arial"/>
            </a:endParaRPr>
          </a:p>
          <a:p>
            <a:pPr indent="0" lvl="0" marL="0" rtl="0" algn="l">
              <a:lnSpc>
                <a:spcPct val="100000"/>
              </a:lnSpc>
              <a:spcBef>
                <a:spcPts val="600"/>
              </a:spcBef>
              <a:spcAft>
                <a:spcPts val="0"/>
              </a:spcAft>
              <a:buNone/>
            </a:pPr>
            <a:r>
              <a:rPr lang="en-GB" sz="1150">
                <a:solidFill>
                  <a:srgbClr val="0E0E0E"/>
                </a:solidFill>
                <a:latin typeface="Arial"/>
                <a:ea typeface="Arial"/>
                <a:cs typeface="Arial"/>
                <a:sym typeface="Arial"/>
              </a:rPr>
              <a:t>  </a:t>
            </a:r>
            <a:r>
              <a:rPr b="1" lang="en-GB" sz="1150">
                <a:solidFill>
                  <a:srgbClr val="0E0E0E"/>
                </a:solidFill>
                <a:latin typeface="Arial"/>
                <a:ea typeface="Arial"/>
                <a:cs typeface="Arial"/>
                <a:sym typeface="Arial"/>
              </a:rPr>
              <a:t>Results:</a:t>
            </a:r>
            <a:endParaRPr b="1" sz="1150">
              <a:solidFill>
                <a:srgbClr val="0E0E0E"/>
              </a:solidFill>
              <a:latin typeface="Arial"/>
              <a:ea typeface="Arial"/>
              <a:cs typeface="Arial"/>
              <a:sym typeface="Arial"/>
            </a:endParaRPr>
          </a:p>
          <a:p>
            <a:pPr indent="-301625" lvl="1" marL="914400" rtl="0" algn="l">
              <a:lnSpc>
                <a:spcPct val="100000"/>
              </a:lnSpc>
              <a:spcBef>
                <a:spcPts val="0"/>
              </a:spcBef>
              <a:spcAft>
                <a:spcPts val="0"/>
              </a:spcAft>
              <a:buClr>
                <a:srgbClr val="1F1F1F"/>
              </a:buClr>
              <a:buSzPts val="1150"/>
              <a:buFont typeface="Roboto"/>
              <a:buChar char="○"/>
            </a:pPr>
            <a:r>
              <a:rPr lang="en-GB" sz="1150">
                <a:solidFill>
                  <a:srgbClr val="0E0E0E"/>
                </a:solidFill>
                <a:latin typeface="Arial"/>
                <a:ea typeface="Arial"/>
                <a:cs typeface="Arial"/>
                <a:sym typeface="Arial"/>
              </a:rPr>
              <a:t>MSE: 322,983.44</a:t>
            </a:r>
            <a:endParaRPr sz="1150">
              <a:solidFill>
                <a:srgbClr val="0E0E0E"/>
              </a:solidFill>
              <a:latin typeface="Arial"/>
              <a:ea typeface="Arial"/>
              <a:cs typeface="Arial"/>
              <a:sym typeface="Arial"/>
            </a:endParaRPr>
          </a:p>
          <a:p>
            <a:pPr indent="-301625" lvl="1" marL="914400" rtl="0" algn="l">
              <a:lnSpc>
                <a:spcPct val="100000"/>
              </a:lnSpc>
              <a:spcBef>
                <a:spcPts val="0"/>
              </a:spcBef>
              <a:spcAft>
                <a:spcPts val="0"/>
              </a:spcAft>
              <a:buClr>
                <a:srgbClr val="0E0E0E"/>
              </a:buClr>
              <a:buSzPts val="1150"/>
              <a:buFont typeface="Arial"/>
              <a:buChar char="○"/>
            </a:pPr>
            <a:r>
              <a:rPr lang="en-GB" sz="1150">
                <a:solidFill>
                  <a:srgbClr val="0E0E0E"/>
                </a:solidFill>
                <a:latin typeface="Arial"/>
                <a:ea typeface="Arial"/>
                <a:cs typeface="Arial"/>
                <a:sym typeface="Arial"/>
              </a:rPr>
              <a:t>R-squared: 0.6117 (61.17%)</a:t>
            </a:r>
            <a:endParaRPr sz="1150"/>
          </a:p>
        </p:txBody>
      </p:sp>
      <p:pic>
        <p:nvPicPr>
          <p:cNvPr id="236" name="Google Shape;236;p26"/>
          <p:cNvPicPr preferRelativeResize="0"/>
          <p:nvPr/>
        </p:nvPicPr>
        <p:blipFill>
          <a:blip r:embed="rId3">
            <a:alphaModFix/>
          </a:blip>
          <a:stretch>
            <a:fillRect/>
          </a:stretch>
        </p:blipFill>
        <p:spPr>
          <a:xfrm>
            <a:off x="5740675" y="959800"/>
            <a:ext cx="3191175" cy="3837650"/>
          </a:xfrm>
          <a:prstGeom prst="rect">
            <a:avLst/>
          </a:prstGeom>
          <a:noFill/>
          <a:ln>
            <a:noFill/>
          </a:ln>
        </p:spPr>
      </p:pic>
      <p:sp>
        <p:nvSpPr>
          <p:cNvPr id="237" name="Google Shape;237;p26"/>
          <p:cNvSpPr txBox="1"/>
          <p:nvPr/>
        </p:nvSpPr>
        <p:spPr>
          <a:xfrm>
            <a:off x="7381025" y="4843300"/>
            <a:ext cx="21816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accent1"/>
                </a:solidFill>
                <a:latin typeface="Lato"/>
                <a:ea typeface="Lato"/>
                <a:cs typeface="Lato"/>
                <a:sym typeface="Lato"/>
              </a:rPr>
              <a:t>Source: Wikipedia user Glosser.ca</a:t>
            </a:r>
            <a:endParaRPr sz="800">
              <a:solidFill>
                <a:schemeClr val="accen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